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2.xml" ContentType="application/vnd.openxmlformats-officedocument.presentationml.tags+xml"/>
  <Override PartName="/ppt/notesSlides/notesSlide5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5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tags/tag6.xml" ContentType="application/vnd.openxmlformats-officedocument.presentationml.tags+xml"/>
  <Override PartName="/ppt/notesSlides/notesSlide15.xml" ContentType="application/vnd.openxmlformats-officedocument.presentationml.notesSlide+xml"/>
  <Override PartName="/ppt/tags/tag7.xml" ContentType="application/vnd.openxmlformats-officedocument.presentationml.tags+xml"/>
  <Override PartName="/ppt/notesSlides/notesSlide16.xml" ContentType="application/vnd.openxmlformats-officedocument.presentationml.notesSlide+xml"/>
  <Override PartName="/ppt/tags/tag8.xml" ContentType="application/vnd.openxmlformats-officedocument.presentationml.tags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tags/tag9.xml" ContentType="application/vnd.openxmlformats-officedocument.presentationml.tags+xml"/>
  <Override PartName="/ppt/notesSlides/notesSlide19.xml" ContentType="application/vnd.openxmlformats-officedocument.presentationml.notesSlide+xml"/>
  <Override PartName="/ppt/tags/tag10.xml" ContentType="application/vnd.openxmlformats-officedocument.presentationml.tags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</p:sldMasterIdLst>
  <p:notesMasterIdLst>
    <p:notesMasterId r:id="rId37"/>
  </p:notesMasterIdLst>
  <p:sldIdLst>
    <p:sldId id="256" r:id="rId3"/>
    <p:sldId id="292" r:id="rId4"/>
    <p:sldId id="257" r:id="rId5"/>
    <p:sldId id="293" r:id="rId6"/>
    <p:sldId id="258" r:id="rId7"/>
    <p:sldId id="259" r:id="rId8"/>
    <p:sldId id="294" r:id="rId9"/>
    <p:sldId id="261" r:id="rId10"/>
    <p:sldId id="295" r:id="rId11"/>
    <p:sldId id="271" r:id="rId12"/>
    <p:sldId id="270" r:id="rId13"/>
    <p:sldId id="272" r:id="rId14"/>
    <p:sldId id="288" r:id="rId15"/>
    <p:sldId id="273" r:id="rId16"/>
    <p:sldId id="274" r:id="rId17"/>
    <p:sldId id="275" r:id="rId18"/>
    <p:sldId id="277" r:id="rId19"/>
    <p:sldId id="296" r:id="rId20"/>
    <p:sldId id="278" r:id="rId21"/>
    <p:sldId id="297" r:id="rId22"/>
    <p:sldId id="298" r:id="rId23"/>
    <p:sldId id="263" r:id="rId24"/>
    <p:sldId id="264" r:id="rId25"/>
    <p:sldId id="265" r:id="rId26"/>
    <p:sldId id="266" r:id="rId27"/>
    <p:sldId id="267" r:id="rId28"/>
    <p:sldId id="268" r:id="rId29"/>
    <p:sldId id="269" r:id="rId30"/>
    <p:sldId id="289" r:id="rId31"/>
    <p:sldId id="280" r:id="rId32"/>
    <p:sldId id="285" r:id="rId33"/>
    <p:sldId id="290" r:id="rId34"/>
    <p:sldId id="291" r:id="rId35"/>
    <p:sldId id="287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6DD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1" autoAdjust="0"/>
    <p:restoredTop sz="82771" autoAdjust="0"/>
  </p:normalViewPr>
  <p:slideViewPr>
    <p:cSldViewPr>
      <p:cViewPr varScale="1">
        <p:scale>
          <a:sx n="60" d="100"/>
          <a:sy n="60" d="100"/>
        </p:scale>
        <p:origin x="-166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66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D0C2D7-D65B-4FA4-A1EE-08A421240A6A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AC9CD3-8017-46E7-BE9B-D05677A673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838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C9CD3-8017-46E7-BE9B-D05677A673B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transition sentence</a:t>
            </a:r>
            <a:r>
              <a:rPr lang="en-US" baseline="0" dirty="0" smtClean="0"/>
              <a:t> on this page: Here are the results. As we mentioned before, every chip is unique and this is shown by the inter-chip variations. When we compare two measurements on the same page from different chips, the correlation should be very low. Here is a histogram of ….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C9CD3-8017-46E7-BE9B-D05677A673B1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Also, the same chip</a:t>
            </a:r>
            <a:r>
              <a:rPr lang="en-US" baseline="0" dirty="0" smtClean="0"/>
              <a:t> should be identified as the same chip and this is shown by the intra-chip variations.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C9CD3-8017-46E7-BE9B-D05677A673B1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978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baseline="0" dirty="0" smtClean="0"/>
              <a:t> original version used the conservative estimation t=0.3 and t=0.7, I changed to using threshold of 0.5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C9CD3-8017-46E7-BE9B-D05677A673B1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1949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Explain x axis</a:t>
            </a:r>
            <a:r>
              <a:rPr lang="en-US" baseline="0" dirty="0" smtClean="0"/>
              <a:t> of aging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C9CD3-8017-46E7-BE9B-D05677A673B1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697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These</a:t>
            </a:r>
            <a:r>
              <a:rPr lang="en-US" baseline="0" dirty="0" smtClean="0"/>
              <a:t> would make the cost of faking a chip too high for economic purposes.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C9CD3-8017-46E7-BE9B-D05677A673B1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Link RNG</a:t>
            </a:r>
            <a:r>
              <a:rPr lang="en-US" baseline="0" dirty="0" smtClean="0"/>
              <a:t> to noise… our </a:t>
            </a:r>
            <a:r>
              <a:rPr lang="en-US" baseline="0" dirty="0" err="1" smtClean="0"/>
              <a:t>rng</a:t>
            </a:r>
            <a:r>
              <a:rPr lang="en-US" baseline="0" dirty="0" smtClean="0"/>
              <a:t> is based on noise in flash memory.</a:t>
            </a:r>
            <a:endParaRPr lang="en-US" dirty="0" smtClean="0"/>
          </a:p>
          <a:p>
            <a:r>
              <a:rPr lang="en-US" dirty="0" smtClean="0"/>
              <a:t>From the threshold voltage perspective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C9CD3-8017-46E7-BE9B-D05677A673B1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Either don’t show this, or go through it quickly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C9CD3-8017-46E7-BE9B-D05677A673B1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C9CD3-8017-46E7-BE9B-D05677A673B1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9330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 evaluate </a:t>
            </a:r>
            <a:r>
              <a:rPr lang="en-US" smtClean="0"/>
              <a:t>our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C9CD3-8017-46E7-BE9B-D05677A673B1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05616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throughputs are for single flash</a:t>
            </a:r>
            <a:r>
              <a:rPr lang="en-US" baseline="0" dirty="0" smtClean="0"/>
              <a:t> bit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C9CD3-8017-46E7-BE9B-D05677A673B1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Bits in software can be easily copied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recent study showed that reuse of virtual machine (VM) snapshots can break the Transport Level Security (TLS) protocol due to predictable random numbers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C9CD3-8017-46E7-BE9B-D05677A673B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36555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we</a:t>
            </a:r>
            <a:r>
              <a:rPr lang="en-US" baseline="0" dirty="0" smtClean="0"/>
              <a:t> don’t care about RTN or thermal, we can use every bit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C9CD3-8017-46E7-BE9B-D05677A673B1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Theoretically, the amplitude of RTN</a:t>
            </a:r>
            <a:r>
              <a:rPr lang="en-US" baseline="0" dirty="0" smtClean="0"/>
              <a:t> is independent of the temperature and some work shows the switching of RTN behavior even exists when the temperature approaches absolute zero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C9CD3-8017-46E7-BE9B-D05677A673B1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lalalala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B563F3F-3BF8-4AD8-8AA6-9F92F2EDC998}" type="slidenum">
              <a:rPr lang="en-US" altLang="zh-TW" smtClean="0"/>
              <a:pPr>
                <a:defRPr/>
              </a:pPr>
              <a:t>33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981738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Optional, perhaps not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C9CD3-8017-46E7-BE9B-D05677A673B1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C9CD3-8017-46E7-BE9B-D05677A673B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5432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Show the msp430 device and say we can demo it (same code, device-specific output)</a:t>
            </a:r>
          </a:p>
          <a:p>
            <a:endParaRPr lang="en-US" baseline="0" dirty="0" smtClean="0"/>
          </a:p>
          <a:p>
            <a:r>
              <a:rPr lang="en-US" baseline="0" dirty="0" smtClean="0"/>
              <a:t>If you are interested, you can come to us during the breaks and we can show you how the same code can produce device specific results.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C9CD3-8017-46E7-BE9B-D05677A673B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DBC2E5-ACE0-404C-979F-1BF8A2ABDB5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6042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Explain</a:t>
            </a:r>
            <a:r>
              <a:rPr lang="en-US" baseline="0" dirty="0" smtClean="0"/>
              <a:t> number on right means how many </a:t>
            </a:r>
            <a:r>
              <a:rPr lang="en-US" baseline="0" dirty="0" err="1" smtClean="0"/>
              <a:t>parital</a:t>
            </a:r>
            <a:r>
              <a:rPr lang="en-US" baseline="0" dirty="0" smtClean="0"/>
              <a:t> programs we have done so far,</a:t>
            </a:r>
          </a:p>
          <a:p>
            <a:r>
              <a:rPr lang="en-US" baseline="0" dirty="0" smtClean="0"/>
              <a:t>Explain final results by saying that bit 1 took 4 PP’s to flip to 0, bit 8 took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C9CD3-8017-46E7-BE9B-D05677A673B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 through this quickly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C9CD3-8017-46E7-BE9B-D05677A673B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Same chip, high</a:t>
            </a:r>
          </a:p>
          <a:p>
            <a:r>
              <a:rPr lang="en-US" dirty="0" smtClean="0"/>
              <a:t>Different</a:t>
            </a:r>
            <a:r>
              <a:rPr lang="en-US" baseline="0" dirty="0" smtClean="0"/>
              <a:t> chip: low</a:t>
            </a:r>
          </a:p>
          <a:p>
            <a:r>
              <a:rPr lang="en-US" baseline="0" dirty="0" smtClean="0"/>
              <a:t>Can effectively authenticate a chip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C9CD3-8017-46E7-BE9B-D05677A673B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4967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DBC2E5-ACE0-404C-979F-1BF8A2ABDB5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112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512830"/>
            <a:ext cx="9161762" cy="63451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6" descr="cu_logo_sml_150_ppt.jpg                                        000B7307&#10;MPF28 Panther                  BD8AC844: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6562" y="2"/>
            <a:ext cx="7315200" cy="785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cu_logo_sml_150_ppt.jpg                                        000B7307&#10;MPF28 Panther                  BD8AC844: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7315200" cy="785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ounded Rectangle 10"/>
          <p:cNvSpPr/>
          <p:nvPr/>
        </p:nvSpPr>
        <p:spPr>
          <a:xfrm>
            <a:off x="44405" y="852534"/>
            <a:ext cx="9070848" cy="5956413"/>
          </a:xfrm>
          <a:prstGeom prst="roundRect">
            <a:avLst>
              <a:gd name="adj" fmla="val 1286"/>
            </a:avLst>
          </a:prstGeom>
          <a:solidFill>
            <a:srgbClr val="F2F2F2"/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 algn="ctr">
              <a:defRPr sz="4800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171241"/>
            <a:ext cx="78486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ottom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845034"/>
            <a:ext cx="8229600" cy="2522482"/>
          </a:xfrm>
        </p:spPr>
        <p:txBody>
          <a:bodyPr numCol="1" anchor="b" anchorCtr="0"/>
          <a:lstStyle>
            <a:lvl1pPr algn="l">
              <a:defRPr sz="2800"/>
            </a:lvl1pPr>
            <a:lvl2pPr algn="l">
              <a:defRPr sz="2400"/>
            </a:lvl2pPr>
            <a:lvl3pPr algn="l">
              <a:defRPr sz="2000"/>
            </a:lvl3pPr>
            <a:lvl4pPr algn="l">
              <a:defRPr sz="1800"/>
            </a:lvl4pPr>
            <a:lvl5pPr algn="l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6553202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31815-EE20-438A-9D88-2D57A50CE044}" type="datetime1">
              <a:rPr lang="en-US" smtClean="0"/>
              <a:pPr/>
              <a:t>5/21/2012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2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553202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5F2B9-571E-4DF6-A521-429A1E664A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361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3486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23243"/>
            <a:ext cx="3931920" cy="436644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273486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023243"/>
            <a:ext cx="3931920" cy="436644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72000" y="1273486"/>
            <a:ext cx="0" cy="512731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6553202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3ECF3-2D36-49EC-90E2-7B7590E876AA}" type="datetime1">
              <a:rPr lang="en-US" smtClean="0"/>
              <a:pPr/>
              <a:t>5/21/2012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53202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553202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5F2B9-571E-4DF6-A521-429A1E664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80276" y="1016000"/>
            <a:ext cx="8522138" cy="227724"/>
          </a:xfrm>
          <a:prstGeom prst="rect">
            <a:avLst/>
          </a:prstGeom>
          <a:solidFill>
            <a:srgbClr val="FAFAF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6553202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854C9-58CA-4857-8AA1-B5ED9EECABED}" type="datetime1">
              <a:rPr lang="en-US" smtClean="0"/>
              <a:pPr/>
              <a:t>5/21/2012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2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553202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5F2B9-571E-4DF6-A521-429A1E664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80276" y="1016000"/>
            <a:ext cx="8522138" cy="227724"/>
          </a:xfrm>
          <a:prstGeom prst="rect">
            <a:avLst/>
          </a:prstGeom>
          <a:solidFill>
            <a:srgbClr val="FAFAF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6553202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ADBC2-0198-42FD-8F0C-7A78BF8C5799}" type="datetime1">
              <a:rPr lang="en-US" smtClean="0"/>
              <a:pPr/>
              <a:t>5/21/2012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2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553202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5F2B9-571E-4DF6-A521-429A1E664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2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3D35D-D7E5-4AD7-85F3-6BA373A6C123}" type="datetime1">
              <a:rPr lang="en-US" smtClean="0"/>
              <a:pPr/>
              <a:t>5/21/2012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2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553202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5F2B9-571E-4DF6-A521-429A1E664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0276" y="1016000"/>
            <a:ext cx="8522138" cy="227724"/>
          </a:xfrm>
          <a:prstGeom prst="rect">
            <a:avLst/>
          </a:prstGeom>
          <a:solidFill>
            <a:srgbClr val="FAFAF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2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89F37-66D9-4B95-9A9E-522CC9CBED3B}" type="datetime1">
              <a:rPr lang="en-US" smtClean="0"/>
              <a:pPr/>
              <a:t>5/21/2012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2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553202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5F2B9-571E-4DF6-A521-429A1E664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82296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24300"/>
            <a:ext cx="82296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77002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55B4B134-FD5C-4ACD-B2E1-A3AF08CA9539}" type="datetime1">
              <a:rPr lang="en-US" smtClean="0"/>
              <a:pPr/>
              <a:t>5/21/2012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477002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DD75F2B9-571E-4DF6-A521-429A1E664A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8893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77002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851D82C3-6EB1-42CF-9512-59C24F749DAE}" type="datetime1">
              <a:rPr lang="en-US" smtClean="0"/>
              <a:pPr/>
              <a:t>5/21/2012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477002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DD75F2B9-571E-4DF6-A521-429A1E664A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732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rgbClr val="AAB2FC"/>
            </a:gs>
            <a:gs pos="100000">
              <a:srgbClr val="AAB2FC">
                <a:gamma/>
                <a:tint val="0"/>
                <a:invGamma/>
              </a:srgbClr>
            </a:gs>
          </a:gsLst>
          <a:path path="rect">
            <a:fillToRect l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5" name="Rectangle 3"/>
          <p:cNvSpPr>
            <a:spLocks noChangeArrowheads="1"/>
          </p:cNvSpPr>
          <p:nvPr userDrawn="1"/>
        </p:nvSpPr>
        <p:spPr bwMode="auto">
          <a:xfrm>
            <a:off x="457200" y="457200"/>
            <a:ext cx="8229600" cy="5715000"/>
          </a:xfrm>
          <a:prstGeom prst="rect">
            <a:avLst/>
          </a:prstGeom>
          <a:solidFill>
            <a:schemeClr val="bg1"/>
          </a:solidFill>
          <a:ln w="19050">
            <a:solidFill>
              <a:srgbClr val="CA51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en-US" sz="1600">
              <a:solidFill>
                <a:srgbClr val="00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771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90500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altLang="ko-KR" noProof="0" smtClean="0"/>
              <a:t>Click to edit Master title style</a:t>
            </a:r>
          </a:p>
        </p:txBody>
      </p:sp>
      <p:sp>
        <p:nvSpPr>
          <p:cNvPr id="1771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ko-KR" noProof="0" smtClean="0"/>
              <a:t>Click to edit Master subtitle style</a:t>
            </a:r>
          </a:p>
        </p:txBody>
      </p:sp>
      <p:sp>
        <p:nvSpPr>
          <p:cNvPr id="177158" name="Rectangle 6"/>
          <p:cNvSpPr>
            <a:spLocks noGrp="1" noChangeArrowheads="1"/>
          </p:cNvSpPr>
          <p:nvPr>
            <p:ph type="dt" sz="half" idx="2"/>
          </p:nvPr>
        </p:nvSpPr>
        <p:spPr>
          <a:xfrm>
            <a:off x="4114800" y="6248400"/>
            <a:ext cx="2133600" cy="476250"/>
          </a:xfrm>
        </p:spPr>
        <p:txBody>
          <a:bodyPr/>
          <a:lstStyle>
            <a:lvl1pPr>
              <a:defRPr sz="1000"/>
            </a:lvl1pPr>
          </a:lstStyle>
          <a:p>
            <a:fld id="{5593F11E-41FA-4CA1-B0A9-9639B8BCBE6D}" type="datetime1">
              <a:rPr lang="en-US" altLang="ko-KR" smtClean="0">
                <a:solidFill>
                  <a:srgbClr val="000000"/>
                </a:solidFill>
              </a:rPr>
              <a:pPr/>
              <a:t>5/21/2012</a:t>
            </a:fld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177159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4718417-1313-F945-B5C9-FF5B9F7522D8}" type="slidenum">
              <a:rPr lang="en-US" altLang="ko-KR">
                <a:solidFill>
                  <a:srgbClr val="000000"/>
                </a:solidFill>
              </a:rPr>
              <a:pPr/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8684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3E943C-23D0-4DC3-94CA-AABAFFEEA0AA}" type="datetime1">
              <a:rPr lang="en-US" altLang="ko-KR" smtClean="0">
                <a:solidFill>
                  <a:srgbClr val="000000"/>
                </a:solidFill>
              </a:rPr>
              <a:pPr/>
              <a:t>5/21/2012</a:t>
            </a:fld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5E82898-3541-9A4C-8FA4-93D411BE8F1A}" type="slidenum">
              <a:rPr lang="en-US" altLang="ko-KR">
                <a:solidFill>
                  <a:srgbClr val="000000"/>
                </a:solidFill>
              </a:rPr>
              <a:pPr/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78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2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9AE7B-8F7C-49C9-BC50-583201E511C3}" type="datetime1">
              <a:rPr lang="en-US" smtClean="0"/>
              <a:pPr/>
              <a:t>5/21/2012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2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553202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5F2B9-571E-4DF6-A521-429A1E664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2BED15-87AF-4F72-BABA-6E8E679407C2}" type="datetime1">
              <a:rPr lang="en-US" altLang="ko-KR" smtClean="0">
                <a:solidFill>
                  <a:srgbClr val="000000"/>
                </a:solidFill>
              </a:rPr>
              <a:pPr/>
              <a:t>5/21/2012</a:t>
            </a:fld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07E2D-B528-C74C-A202-F5DA11E57497}" type="slidenum">
              <a:rPr lang="en-US" altLang="ko-KR">
                <a:solidFill>
                  <a:srgbClr val="000000"/>
                </a:solidFill>
              </a:rPr>
              <a:pPr/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674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357C59-E721-48A1-884C-1F845A44A970}" type="datetime1">
              <a:rPr lang="en-US" altLang="ko-KR" smtClean="0">
                <a:solidFill>
                  <a:srgbClr val="000000"/>
                </a:solidFill>
              </a:rPr>
              <a:pPr/>
              <a:t>5/21/2012</a:t>
            </a:fld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54A4F53-4CBB-754D-BE9A-3BFFD218C05A}" type="slidenum">
              <a:rPr lang="en-US" altLang="ko-KR">
                <a:solidFill>
                  <a:srgbClr val="000000"/>
                </a:solidFill>
              </a:rPr>
              <a:pPr/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3626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0FCF42-94BE-428C-925D-FB1439022C1B}" type="datetime1">
              <a:rPr lang="en-US" altLang="ko-KR" smtClean="0">
                <a:solidFill>
                  <a:srgbClr val="000000"/>
                </a:solidFill>
              </a:rPr>
              <a:pPr/>
              <a:t>5/21/2012</a:t>
            </a:fld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E4DF8FC-2ED1-E247-A544-249C1458C526}" type="slidenum">
              <a:rPr lang="en-US" altLang="ko-KR">
                <a:solidFill>
                  <a:srgbClr val="000000"/>
                </a:solidFill>
              </a:rPr>
              <a:pPr/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3636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4922A4-6CD5-4073-9663-C7318430D1C4}" type="datetime1">
              <a:rPr lang="en-US" altLang="ko-KR" smtClean="0">
                <a:solidFill>
                  <a:srgbClr val="000000"/>
                </a:solidFill>
              </a:rPr>
              <a:pPr/>
              <a:t>5/21/2012</a:t>
            </a:fld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2C2B186-4E25-5B43-8DD6-D5CB30CCBE44}" type="slidenum">
              <a:rPr lang="en-US" altLang="ko-KR">
                <a:solidFill>
                  <a:srgbClr val="000000"/>
                </a:solidFill>
              </a:rPr>
              <a:pPr/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609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FEC746-FB5E-4295-9E24-1A53821A7A0C}" type="datetime1">
              <a:rPr lang="en-US" altLang="ko-KR" smtClean="0">
                <a:solidFill>
                  <a:srgbClr val="000000"/>
                </a:solidFill>
              </a:rPr>
              <a:pPr/>
              <a:t>5/21/2012</a:t>
            </a:fld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F33706-962A-7744-B5EA-5A3C28491BCC}" type="slidenum">
              <a:rPr lang="en-US" altLang="ko-KR">
                <a:solidFill>
                  <a:srgbClr val="000000"/>
                </a:solidFill>
              </a:rPr>
              <a:pPr/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1472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C065FE-1F23-40F0-B071-12348FAAC931}" type="datetime1">
              <a:rPr lang="en-US" altLang="ko-KR" smtClean="0">
                <a:solidFill>
                  <a:srgbClr val="000000"/>
                </a:solidFill>
              </a:rPr>
              <a:pPr/>
              <a:t>5/21/2012</a:t>
            </a:fld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3323AD-65BD-AB41-B538-5FD2710DE111}" type="slidenum">
              <a:rPr lang="en-US" altLang="ko-KR">
                <a:solidFill>
                  <a:srgbClr val="000000"/>
                </a:solidFill>
              </a:rPr>
              <a:pPr/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3638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12E2DE-FBA3-497A-BB89-FC9DFCF65776}" type="datetime1">
              <a:rPr lang="en-US" altLang="ko-KR" smtClean="0">
                <a:solidFill>
                  <a:srgbClr val="000000"/>
                </a:solidFill>
              </a:rPr>
              <a:pPr/>
              <a:t>5/21/2012</a:t>
            </a:fld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F04470B-9A0C-784A-8B29-15FA29E69365}" type="slidenum">
              <a:rPr lang="en-US" altLang="ko-KR">
                <a:solidFill>
                  <a:srgbClr val="000000"/>
                </a:solidFill>
              </a:rPr>
              <a:pPr/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9457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3D5EF8-EEC0-44C2-B449-E75E7FFFA5C9}" type="datetime1">
              <a:rPr lang="en-US" altLang="ko-KR" smtClean="0">
                <a:solidFill>
                  <a:srgbClr val="000000"/>
                </a:solidFill>
              </a:rPr>
              <a:pPr/>
              <a:t>5/21/2012</a:t>
            </a:fld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096813-2E34-DE4F-A2B6-E610CB3FE851}" type="slidenum">
              <a:rPr lang="en-US" altLang="ko-KR">
                <a:solidFill>
                  <a:srgbClr val="000000"/>
                </a:solidFill>
              </a:rPr>
              <a:pPr/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345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274638"/>
            <a:ext cx="2133600" cy="60499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274638"/>
            <a:ext cx="6248400" cy="60499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A472B1-733D-42D4-8D17-296540684BF1}" type="datetime1">
              <a:rPr lang="en-US" altLang="ko-KR" smtClean="0">
                <a:solidFill>
                  <a:srgbClr val="000000"/>
                </a:solidFill>
              </a:rPr>
              <a:pPr/>
              <a:t>5/21/2012</a:t>
            </a:fld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769D71B-C658-3C49-8476-AE980DCB9137}" type="slidenum">
              <a:rPr lang="en-US" altLang="ko-KR">
                <a:solidFill>
                  <a:srgbClr val="000000"/>
                </a:solidFill>
              </a:rPr>
              <a:pPr/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7915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82296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24300"/>
            <a:ext cx="82296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77002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FE2228CF-2632-4541-B2C7-C45EF9618199}" type="datetime1">
              <a:rPr lang="en-US" altLang="ko-KR" smtClean="0">
                <a:solidFill>
                  <a:srgbClr val="000000"/>
                </a:solidFill>
              </a:rPr>
              <a:pPr/>
              <a:t>5/21/2012</a:t>
            </a:fld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477002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AC3FC4CE-A91F-B34B-AC2C-28AE9A4465D4}" type="slidenum">
              <a:rPr lang="en-US" altLang="ko-KR">
                <a:solidFill>
                  <a:srgbClr val="000000"/>
                </a:solidFill>
              </a:rPr>
              <a:pPr/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424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512830"/>
            <a:ext cx="9161762" cy="63451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6" descr="cu_logo_sml_150_ppt.jpg                                        000B7307&#10;MPF28 Panther                  BD8AC844: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6562" y="2"/>
            <a:ext cx="7315200" cy="785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cu_logo_sml_150_ppt.jpg                                        000B7307&#10;MPF28 Panther                  BD8AC844: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7315200" cy="785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ounded Rectangle 10"/>
          <p:cNvSpPr/>
          <p:nvPr/>
        </p:nvSpPr>
        <p:spPr>
          <a:xfrm>
            <a:off x="44405" y="852534"/>
            <a:ext cx="9070848" cy="5956413"/>
          </a:xfrm>
          <a:prstGeom prst="roundRect">
            <a:avLst>
              <a:gd name="adj" fmla="val 1286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4" descr="http://csl.cornell.edu/logo/csllogo_white_bkgd_20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6051" y="93931"/>
            <a:ext cx="1074102" cy="605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94548"/>
            <a:ext cx="7848600" cy="1927225"/>
          </a:xfrm>
        </p:spPr>
        <p:txBody>
          <a:bodyPr anchor="b">
            <a:noAutofit/>
          </a:bodyPr>
          <a:lstStyle>
            <a:lvl1pPr algn="ctr">
              <a:defRPr sz="480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721466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5082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77002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13C623DF-5378-4309-9B43-28CA8EC0966F}" type="datetime1">
              <a:rPr lang="en-US" altLang="ko-KR" smtClean="0">
                <a:solidFill>
                  <a:srgbClr val="000000"/>
                </a:solidFill>
              </a:rPr>
              <a:pPr/>
              <a:t>5/21/2012</a:t>
            </a:fld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477002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F222A7DB-E3CA-F146-A6B8-073E12088EDF}" type="slidenum">
              <a:rPr lang="en-US" altLang="ko-KR">
                <a:solidFill>
                  <a:srgbClr val="000000"/>
                </a:solidFill>
              </a:rPr>
              <a:pPr/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62361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371600"/>
            <a:ext cx="82296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24300"/>
            <a:ext cx="82296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77002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878E91BF-7DA0-4FF9-97EF-D89FB2BE769D}" type="datetime1">
              <a:rPr lang="en-US" altLang="ko-KR" smtClean="0">
                <a:solidFill>
                  <a:srgbClr val="000000"/>
                </a:solidFill>
              </a:rPr>
              <a:pPr/>
              <a:t>5/21/2012</a:t>
            </a:fld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477002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E7748B95-8952-914F-9B3B-42D7A2C2C2E4}" type="slidenum">
              <a:rPr lang="en-US" altLang="ko-KR">
                <a:solidFill>
                  <a:srgbClr val="000000"/>
                </a:solidFill>
              </a:rPr>
              <a:pPr/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292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22552"/>
            <a:ext cx="4038600" cy="50691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22552"/>
            <a:ext cx="4038600" cy="50691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6553202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126D5-FE1F-4C8E-A85E-72706C502A5B}" type="datetime1">
              <a:rPr lang="en-US" smtClean="0"/>
              <a:pPr/>
              <a:t>5/21/2012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2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553202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5F2B9-571E-4DF6-A521-429A1E664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2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42209-7DAD-4155-AEE9-D9C9EB834288}" type="datetime1">
              <a:rPr lang="en-US" smtClean="0"/>
              <a:pPr/>
              <a:t>5/21/2012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2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553202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5F2B9-571E-4DF6-A521-429A1E664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0276" y="1016000"/>
            <a:ext cx="8522138" cy="227724"/>
          </a:xfrm>
          <a:prstGeom prst="rect">
            <a:avLst/>
          </a:prstGeom>
          <a:solidFill>
            <a:srgbClr val="FAFAF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2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E1282-04F4-40EB-8377-01D641A68C5E}" type="datetime1">
              <a:rPr lang="en-US" smtClean="0"/>
              <a:pPr/>
              <a:t>5/21/2012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2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553202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5F2B9-571E-4DF6-A521-429A1E664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22552"/>
            <a:ext cx="4038600" cy="50691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FC706-43AF-47AF-BAC4-45EEAB3B90BC}" type="datetime1">
              <a:rPr lang="en-US" smtClean="0"/>
              <a:pPr/>
              <a:t>5/21/2012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5F2B9-571E-4DF6-A521-429A1E664A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15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22552"/>
            <a:ext cx="4038600" cy="50691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6553202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F79DD-8486-48A4-9BB4-9EE55C04273C}" type="datetime1">
              <a:rPr lang="en-US" smtClean="0"/>
              <a:pPr/>
              <a:t>5/21/2012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2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553202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5F2B9-571E-4DF6-A521-429A1E664A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15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p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252728"/>
            <a:ext cx="8229600" cy="252248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6553202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B40F5-6348-489B-AF25-B1D73EF8FA8F}" type="datetime1">
              <a:rPr lang="en-US" smtClean="0"/>
              <a:pPr/>
              <a:t>5/21/2012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2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553202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5F2B9-571E-4DF6-A521-429A1E664A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1577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5036" y="309356"/>
            <a:ext cx="9070848" cy="6507480"/>
          </a:xfrm>
          <a:prstGeom prst="roundRect">
            <a:avLst>
              <a:gd name="adj" fmla="val 1286"/>
            </a:avLst>
          </a:prstGeom>
          <a:solidFill>
            <a:srgbClr val="FAFAFA"/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81770"/>
            <a:ext cx="8229600" cy="7305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52483"/>
            <a:ext cx="8229600" cy="52245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2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76325-1F45-415F-BD93-599B4D0D341D}" type="datetime1">
              <a:rPr lang="en-US" smtClean="0"/>
              <a:pPr/>
              <a:t>5/21/2012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2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553202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5F2B9-571E-4DF6-A521-429A1E664A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0" y="0"/>
            <a:ext cx="9144000" cy="274320"/>
          </a:xfrm>
          <a:prstGeom prst="rect">
            <a:avLst/>
          </a:prstGeom>
          <a:gradFill>
            <a:gsLst>
              <a:gs pos="0">
                <a:srgbClr val="BCD3ED"/>
              </a:gs>
              <a:gs pos="100000">
                <a:schemeClr val="bg1"/>
              </a:gs>
              <a:gs pos="100000">
                <a:schemeClr val="bg1"/>
              </a:gs>
            </a:gsLst>
            <a:lin ang="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50" charset="-127"/>
                <a:cs typeface="Calibri" pitchFamily="34" charset="0"/>
              </a:rPr>
              <a:t>Title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0" y="0"/>
            <a:ext cx="9144000" cy="274320"/>
          </a:xfrm>
          <a:prstGeom prst="rect">
            <a:avLst/>
          </a:prstGeom>
          <a:gradFill flip="none" rotWithShape="1">
            <a:gsLst>
              <a:gs pos="0">
                <a:srgbClr val="A50710">
                  <a:lumMod val="100000"/>
                </a:srgbClr>
              </a:gs>
              <a:gs pos="100000">
                <a:schemeClr val="bg1"/>
              </a:gs>
              <a:gs pos="100000">
                <a:schemeClr val="bg1"/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200" b="1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+mj-lt"/>
              <a:ea typeface="Arial Unicode MS" pitchFamily="50" charset="-127"/>
              <a:cs typeface="Arial Unicode MS" pitchFamily="50" charset="-127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402899" y="1131388"/>
            <a:ext cx="8336455" cy="0"/>
          </a:xfrm>
          <a:prstGeom prst="line">
            <a:avLst/>
          </a:prstGeom>
          <a:ln w="9525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Wingdings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/>
        <a:buChar char="•"/>
        <a:defRPr sz="24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Wingdings" charset="2"/>
        <a:buChar char="Ø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41" name="Rectangle 13"/>
          <p:cNvSpPr>
            <a:spLocks noChangeArrowheads="1"/>
          </p:cNvSpPr>
          <p:nvPr/>
        </p:nvSpPr>
        <p:spPr bwMode="auto">
          <a:xfrm>
            <a:off x="0" y="0"/>
            <a:ext cx="9144000" cy="1524000"/>
          </a:xfrm>
          <a:prstGeom prst="rect">
            <a:avLst/>
          </a:prstGeom>
          <a:gradFill rotWithShape="1">
            <a:gsLst>
              <a:gs pos="0">
                <a:srgbClr val="AAB2FC"/>
              </a:gs>
              <a:gs pos="100000">
                <a:srgbClr val="AAB2FC">
                  <a:gamma/>
                  <a:tint val="0"/>
                  <a:invGamma/>
                </a:srgbClr>
              </a:gs>
            </a:gsLst>
            <a:path path="rect">
              <a:fillToRect l="100000" b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en-US" sz="1600">
              <a:solidFill>
                <a:srgbClr val="00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76131" name="Rectangle 3"/>
          <p:cNvSpPr>
            <a:spLocks noChangeArrowheads="1"/>
          </p:cNvSpPr>
          <p:nvPr/>
        </p:nvSpPr>
        <p:spPr bwMode="auto">
          <a:xfrm>
            <a:off x="228600" y="381000"/>
            <a:ext cx="8686800" cy="6096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en-US" sz="1600">
              <a:solidFill>
                <a:srgbClr val="00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76132" name="Rectangle 4"/>
          <p:cNvSpPr>
            <a:spLocks noChangeArrowheads="1"/>
          </p:cNvSpPr>
          <p:nvPr/>
        </p:nvSpPr>
        <p:spPr bwMode="auto">
          <a:xfrm>
            <a:off x="228600" y="228600"/>
            <a:ext cx="8686800" cy="914400"/>
          </a:xfrm>
          <a:prstGeom prst="rect">
            <a:avLst/>
          </a:prstGeom>
          <a:gradFill rotWithShape="1">
            <a:gsLst>
              <a:gs pos="0">
                <a:srgbClr val="FFBF93">
                  <a:gamma/>
                  <a:tint val="0"/>
                  <a:invGamma/>
                </a:srgbClr>
              </a:gs>
              <a:gs pos="100000">
                <a:srgbClr val="FFBF93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en-US" sz="1600">
              <a:solidFill>
                <a:srgbClr val="00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76133" name="Rectangle 5"/>
          <p:cNvSpPr>
            <a:spLocks noChangeArrowheads="1"/>
          </p:cNvSpPr>
          <p:nvPr/>
        </p:nvSpPr>
        <p:spPr bwMode="auto">
          <a:xfrm>
            <a:off x="228600" y="228600"/>
            <a:ext cx="8686800" cy="914400"/>
          </a:xfrm>
          <a:prstGeom prst="rect">
            <a:avLst/>
          </a:prstGeom>
          <a:noFill/>
          <a:ln w="19050">
            <a:solidFill>
              <a:srgbClr val="CA51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en-US" sz="1600">
              <a:solidFill>
                <a:srgbClr val="00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74638"/>
            <a:ext cx="85344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  <a:endParaRPr lang="en-US" altLang="ko-KR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altLang="ko-KR"/>
          </a:p>
        </p:txBody>
      </p:sp>
      <p:sp>
        <p:nvSpPr>
          <p:cNvPr id="17613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77002"/>
            <a:ext cx="2133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FontTx/>
              <a:buNone/>
              <a:defRPr sz="1400">
                <a:ea typeface="굴림" charset="0"/>
                <a:cs typeface="굴림" charset="0"/>
              </a:defRPr>
            </a:lvl1pPr>
          </a:lstStyle>
          <a:p>
            <a:pPr defTabSz="914400" fontAlgn="base">
              <a:spcAft>
                <a:spcPct val="0"/>
              </a:spcAft>
            </a:pPr>
            <a:fld id="{2566D45C-ED9F-464B-866B-F106272ACD29}" type="datetime1">
              <a:rPr lang="en-US" altLang="ko-KR" smtClean="0">
                <a:solidFill>
                  <a:srgbClr val="000000"/>
                </a:solidFill>
                <a:latin typeface="Arial" charset="0"/>
              </a:rPr>
              <a:pPr defTabSz="914400" fontAlgn="base">
                <a:spcAft>
                  <a:spcPct val="0"/>
                </a:spcAft>
              </a:pPr>
              <a:t>5/21/2012</a:t>
            </a:fld>
            <a:endParaRPr lang="en-US" altLang="ko-KR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76140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2"/>
            <a:ext cx="2133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FontTx/>
              <a:buNone/>
              <a:defRPr sz="1400">
                <a:ea typeface="굴림" charset="0"/>
                <a:cs typeface="굴림" charset="0"/>
              </a:defRPr>
            </a:lvl1pPr>
          </a:lstStyle>
          <a:p>
            <a:pPr defTabSz="914400" fontAlgn="base">
              <a:spcAft>
                <a:spcPct val="0"/>
              </a:spcAft>
            </a:pPr>
            <a:fld id="{27E3665F-29C0-664C-9A24-49E6641415D5}" type="slidenum">
              <a:rPr lang="en-US" altLang="ko-KR">
                <a:solidFill>
                  <a:srgbClr val="000000"/>
                </a:solidFill>
                <a:latin typeface="Arial" charset="0"/>
              </a:rPr>
              <a:pPr defTabSz="914400" fontAlgn="base">
                <a:spcAft>
                  <a:spcPct val="0"/>
                </a:spcAft>
              </a:pPr>
              <a:t>‹#›</a:t>
            </a:fld>
            <a:endParaRPr lang="en-US" altLang="ko-KR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375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Arial" charset="0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Arial" charset="0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Arial" charset="0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2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Flash Memory for Ubiquitous Hardware Security </a:t>
            </a:r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dirty="0" err="1"/>
              <a:t>Yinglei</a:t>
            </a:r>
            <a:r>
              <a:rPr lang="en-US" dirty="0"/>
              <a:t> Wang, Wing-</a:t>
            </a:r>
            <a:r>
              <a:rPr lang="en-US" dirty="0" err="1"/>
              <a:t>kei</a:t>
            </a:r>
            <a:r>
              <a:rPr lang="en-US" dirty="0"/>
              <a:t> Yu, </a:t>
            </a:r>
            <a:r>
              <a:rPr lang="en-US" dirty="0" err="1"/>
              <a:t>Shuo</a:t>
            </a:r>
            <a:r>
              <a:rPr lang="en-US" dirty="0"/>
              <a:t> Wu, Greg </a:t>
            </a:r>
            <a:r>
              <a:rPr lang="en-US" dirty="0" err="1"/>
              <a:t>Malysa</a:t>
            </a:r>
            <a:r>
              <a:rPr lang="en-US" dirty="0"/>
              <a:t>, </a:t>
            </a:r>
          </a:p>
          <a:p>
            <a:r>
              <a:rPr lang="en-US" dirty="0"/>
              <a:t>G. Edward </a:t>
            </a:r>
            <a:r>
              <a:rPr lang="en-US" dirty="0" err="1"/>
              <a:t>Suh</a:t>
            </a:r>
            <a:r>
              <a:rPr lang="en-US" dirty="0"/>
              <a:t>, and Edwin C. </a:t>
            </a:r>
            <a:r>
              <a:rPr lang="en-US" dirty="0" err="1"/>
              <a:t>Kan</a:t>
            </a:r>
            <a:endParaRPr lang="en-US" dirty="0"/>
          </a:p>
          <a:p>
            <a:r>
              <a:rPr lang="en-US" dirty="0"/>
              <a:t>Cornell University</a:t>
            </a:r>
          </a:p>
          <a:p>
            <a:r>
              <a:rPr lang="en-US" dirty="0"/>
              <a:t>May 21</a:t>
            </a:r>
            <a:r>
              <a:rPr lang="en-US" baseline="30000" dirty="0"/>
              <a:t>st</a:t>
            </a:r>
            <a:r>
              <a:rPr lang="en-US" dirty="0"/>
              <a:t>, </a:t>
            </a:r>
            <a:r>
              <a:rPr lang="en-US" dirty="0" smtClean="0"/>
              <a:t>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915188"/>
      </p:ext>
    </p:extLst>
  </p:cSld>
  <p:clrMapOvr>
    <a:masterClrMapping/>
  </p:clrMapOvr>
  <p:transition advTm="8518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Flash PUF (Fingerprints)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Process variation makes </a:t>
            </a:r>
            <a:r>
              <a:rPr lang="en-US" dirty="0" smtClean="0"/>
              <a:t>every Flash bit unique</a:t>
            </a:r>
            <a:endParaRPr lang="en-US" dirty="0"/>
          </a:p>
          <a:p>
            <a:pPr lvl="1"/>
            <a:r>
              <a:rPr lang="en-US" dirty="0" smtClean="0"/>
              <a:t>Threshold voltage (program/erase time)</a:t>
            </a:r>
          </a:p>
          <a:p>
            <a:pPr lvl="1"/>
            <a:r>
              <a:rPr lang="en-US" dirty="0" smtClean="0"/>
              <a:t>Wear-out from P/E cycles</a:t>
            </a:r>
          </a:p>
          <a:p>
            <a:pPr lvl="1"/>
            <a:r>
              <a:rPr lang="en-US" dirty="0" smtClean="0"/>
              <a:t>Program/read </a:t>
            </a:r>
            <a:r>
              <a:rPr lang="en-US" dirty="0"/>
              <a:t>disturb [</a:t>
            </a:r>
            <a:r>
              <a:rPr lang="en-US" dirty="0" err="1" smtClean="0"/>
              <a:t>Prabhu</a:t>
            </a:r>
            <a:r>
              <a:rPr lang="en-US" dirty="0" smtClean="0"/>
              <a:t> </a:t>
            </a:r>
            <a:r>
              <a:rPr lang="en-US" i="1" dirty="0" smtClean="0"/>
              <a:t>et al.</a:t>
            </a:r>
            <a:r>
              <a:rPr lang="en-US" dirty="0" smtClean="0"/>
              <a:t>, TRUST 2011]</a:t>
            </a:r>
          </a:p>
          <a:p>
            <a:pPr lvl="1"/>
            <a:r>
              <a:rPr lang="en-US" dirty="0" smtClean="0"/>
              <a:t>Quantization margins in sense amplifiers</a:t>
            </a:r>
          </a:p>
          <a:p>
            <a:pPr lvl="1"/>
            <a:endParaRPr lang="en-US" dirty="0"/>
          </a:p>
          <a:p>
            <a:r>
              <a:rPr lang="en-US" dirty="0" smtClean="0"/>
              <a:t>However, digital interfaces are built to hide such analog variations</a:t>
            </a:r>
          </a:p>
          <a:p>
            <a:endParaRPr lang="en-US" dirty="0"/>
          </a:p>
          <a:p>
            <a:r>
              <a:rPr lang="en-US" dirty="0" smtClean="0"/>
              <a:t>How to expose the variations?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7855855-3860-FC4F-86F1-4EC2EB8630B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105798"/>
      </p:ext>
    </p:extLst>
  </p:cSld>
  <p:clrMapOvr>
    <a:masterClrMapping/>
  </p:clrMapOvr>
  <p:transition advTm="3946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Partial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Standard Flash interfaces (such as ONFI – Open NAND Flash Interface) support an abort operation</a:t>
            </a:r>
          </a:p>
          <a:p>
            <a:pPr lvl="1"/>
            <a:r>
              <a:rPr lang="en-US" dirty="0"/>
              <a:t>Program/erase can be interrupted</a:t>
            </a:r>
          </a:p>
          <a:p>
            <a:pPr lvl="1"/>
            <a:r>
              <a:rPr lang="en-US" dirty="0"/>
              <a:t>Enables partial programming of </a:t>
            </a:r>
            <a:r>
              <a:rPr lang="en-US" dirty="0" smtClean="0"/>
              <a:t>individual bits</a:t>
            </a:r>
            <a:endParaRPr lang="en-US" dirty="0"/>
          </a:p>
          <a:p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685800" y="4900136"/>
            <a:ext cx="5715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5400000" flipH="1" flipV="1">
            <a:off x="1371600" y="4823936"/>
            <a:ext cx="152400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 flipH="1" flipV="1">
            <a:off x="5106194" y="4823142"/>
            <a:ext cx="152400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447800" y="4519136"/>
            <a:ext cx="37338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066801" y="4888470"/>
            <a:ext cx="9140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V</a:t>
            </a:r>
            <a:r>
              <a:rPr lang="en-US" sz="2400" baseline="-25000" dirty="0" err="1" smtClean="0"/>
              <a:t>th</a:t>
            </a:r>
            <a:r>
              <a:rPr lang="en-US" sz="2400" dirty="0" smtClean="0"/>
              <a:t> ‘1’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800600" y="4876802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V</a:t>
            </a:r>
            <a:r>
              <a:rPr lang="en-US" sz="2400" baseline="-25000" dirty="0" err="1" smtClean="0"/>
              <a:t>th</a:t>
            </a:r>
            <a:r>
              <a:rPr lang="en-US" sz="2400" dirty="0" smtClean="0"/>
              <a:t> ‘0’</a:t>
            </a:r>
            <a:endParaRPr lang="en-US" sz="2400" dirty="0"/>
          </a:p>
        </p:txBody>
      </p:sp>
      <p:cxnSp>
        <p:nvCxnSpPr>
          <p:cNvPr id="10" name="Straight Connector 9"/>
          <p:cNvCxnSpPr/>
          <p:nvPr/>
        </p:nvCxnSpPr>
        <p:spPr>
          <a:xfrm rot="5400000" flipH="1" flipV="1">
            <a:off x="3200400" y="4812268"/>
            <a:ext cx="152400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400800" y="473607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Threshold Voltage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5334000" y="4262737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Program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2971800" y="488847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Read</a:t>
            </a:r>
            <a:endParaRPr lang="en-US" sz="2400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474305" y="4189412"/>
            <a:ext cx="381000" cy="15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865244" y="4189412"/>
            <a:ext cx="381000" cy="15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282688" y="4189412"/>
            <a:ext cx="381000" cy="15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693505" y="4189412"/>
            <a:ext cx="381000" cy="15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114261" y="4191000"/>
            <a:ext cx="381000" cy="15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505200" y="4191000"/>
            <a:ext cx="381000" cy="15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922644" y="4191000"/>
            <a:ext cx="381000" cy="15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333461" y="4191000"/>
            <a:ext cx="381000" cy="15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740966" y="4191000"/>
            <a:ext cx="381000" cy="15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334000" y="3810002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Partial Programs</a:t>
            </a:r>
            <a:endParaRPr lang="en-US" sz="2400" dirty="0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75F2B9-571E-4DF6-A521-429A1E664A52}" type="slidenum">
              <a:rPr lang="en-US" smtClean="0"/>
              <a:pPr/>
              <a:t>11</a:t>
            </a:fld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504122" y="3810000"/>
            <a:ext cx="629478" cy="158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2209800" y="3810000"/>
            <a:ext cx="685800" cy="158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2971800" y="3810000"/>
            <a:ext cx="685800" cy="158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733800" y="3810000"/>
            <a:ext cx="609600" cy="158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419600" y="3810000"/>
            <a:ext cx="685800" cy="158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09600" y="39624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Bit 1</a:t>
            </a:r>
            <a:endParaRPr lang="en-US" sz="2400" dirty="0"/>
          </a:p>
        </p:txBody>
      </p:sp>
      <p:sp>
        <p:nvSpPr>
          <p:cNvPr id="43" name="TextBox 42"/>
          <p:cNvSpPr txBox="1"/>
          <p:nvPr/>
        </p:nvSpPr>
        <p:spPr>
          <a:xfrm>
            <a:off x="609600" y="3581402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Bit 2</a:t>
            </a:r>
            <a:endParaRPr 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43724864"/>
      </p:ext>
    </p:extLst>
  </p:cSld>
  <p:clrMapOvr>
    <a:masterClrMapping/>
  </p:clrMapOvr>
  <p:transition advTm="4648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42" grpId="0"/>
      <p:bldP spid="4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Fingerprinting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2483"/>
            <a:ext cx="4191000" cy="5224517"/>
          </a:xfrm>
        </p:spPr>
        <p:txBody>
          <a:bodyPr/>
          <a:lstStyle/>
          <a:p>
            <a:r>
              <a:rPr lang="en-US" dirty="0"/>
              <a:t>Erase a block, pick a page</a:t>
            </a:r>
          </a:p>
          <a:p>
            <a:r>
              <a:rPr lang="en-US" dirty="0"/>
              <a:t>Partial </a:t>
            </a:r>
            <a:r>
              <a:rPr lang="en-US" dirty="0" smtClean="0"/>
              <a:t>program</a:t>
            </a:r>
            <a:endParaRPr lang="en-US" dirty="0"/>
          </a:p>
          <a:p>
            <a:r>
              <a:rPr lang="en-US" dirty="0"/>
              <a:t>Read </a:t>
            </a:r>
            <a:r>
              <a:rPr lang="en-US" dirty="0" smtClean="0"/>
              <a:t>the page and </a:t>
            </a:r>
            <a:r>
              <a:rPr lang="en-US" dirty="0"/>
              <a:t>record </a:t>
            </a:r>
            <a:r>
              <a:rPr lang="en-US" dirty="0" smtClean="0"/>
              <a:t>the bits flipped in this partial program</a:t>
            </a:r>
            <a:endParaRPr lang="en-US" dirty="0"/>
          </a:p>
          <a:p>
            <a:r>
              <a:rPr lang="en-US" dirty="0"/>
              <a:t>Repeat </a:t>
            </a:r>
            <a:r>
              <a:rPr lang="en-US" dirty="0" smtClean="0"/>
              <a:t>the above two steps until </a:t>
            </a:r>
            <a:r>
              <a:rPr lang="en-US" dirty="0"/>
              <a:t>most bits flipped</a:t>
            </a:r>
          </a:p>
          <a:p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5516217" y="2021142"/>
            <a:ext cx="2286000" cy="56965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5562600" y="20574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1 0 1 1 1 1 1 1</a:t>
            </a:r>
            <a:endParaRPr lang="en-US" sz="2800" dirty="0"/>
          </a:p>
        </p:txBody>
      </p:sp>
      <p:sp>
        <p:nvSpPr>
          <p:cNvPr id="36" name="TextBox 35"/>
          <p:cNvSpPr txBox="1"/>
          <p:nvPr/>
        </p:nvSpPr>
        <p:spPr>
          <a:xfrm>
            <a:off x="7961086" y="2019300"/>
            <a:ext cx="7257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516217" y="1335342"/>
            <a:ext cx="2286000" cy="56965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5562600" y="13716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1 1 1 1 1 1 1 1</a:t>
            </a:r>
            <a:endParaRPr lang="en-US" sz="2800" dirty="0"/>
          </a:p>
        </p:txBody>
      </p:sp>
      <p:sp>
        <p:nvSpPr>
          <p:cNvPr id="40" name="TextBox 39"/>
          <p:cNvSpPr txBox="1"/>
          <p:nvPr/>
        </p:nvSpPr>
        <p:spPr>
          <a:xfrm>
            <a:off x="7961086" y="1333500"/>
            <a:ext cx="7257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5893105" y="2123661"/>
            <a:ext cx="228600" cy="3810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506278" y="2706942"/>
            <a:ext cx="2286000" cy="56965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5552661" y="27432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1 0 1 1 0 0 1 1</a:t>
            </a:r>
            <a:endParaRPr lang="en-US" sz="2800" dirty="0"/>
          </a:p>
        </p:txBody>
      </p:sp>
      <p:sp>
        <p:nvSpPr>
          <p:cNvPr id="44" name="TextBox 43"/>
          <p:cNvSpPr txBox="1"/>
          <p:nvPr/>
        </p:nvSpPr>
        <p:spPr>
          <a:xfrm>
            <a:off x="7951147" y="2705100"/>
            <a:ext cx="7257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2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6649278" y="2819400"/>
            <a:ext cx="228600" cy="3810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ounded Rectangle 45"/>
          <p:cNvSpPr/>
          <p:nvPr/>
        </p:nvSpPr>
        <p:spPr>
          <a:xfrm>
            <a:off x="6924261" y="2829339"/>
            <a:ext cx="228600" cy="3810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5516217" y="3392742"/>
            <a:ext cx="2286000" cy="56965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562600" y="34290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1 0 0 1 0 0 1 0</a:t>
            </a:r>
            <a:endParaRPr lang="en-US" sz="2800" dirty="0"/>
          </a:p>
        </p:txBody>
      </p:sp>
      <p:sp>
        <p:nvSpPr>
          <p:cNvPr id="49" name="TextBox 48"/>
          <p:cNvSpPr txBox="1"/>
          <p:nvPr/>
        </p:nvSpPr>
        <p:spPr>
          <a:xfrm>
            <a:off x="7961086" y="3390900"/>
            <a:ext cx="7257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7457661" y="3505200"/>
            <a:ext cx="228600" cy="3810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/>
          <p:cNvSpPr/>
          <p:nvPr/>
        </p:nvSpPr>
        <p:spPr>
          <a:xfrm>
            <a:off x="6152322" y="3515139"/>
            <a:ext cx="228600" cy="3810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5516217" y="4078542"/>
            <a:ext cx="2286000" cy="56965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5562600" y="41148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0 0 0 1 0 0 0 0</a:t>
            </a:r>
            <a:endParaRPr lang="en-US" sz="2800" dirty="0"/>
          </a:p>
        </p:txBody>
      </p:sp>
      <p:sp>
        <p:nvSpPr>
          <p:cNvPr id="54" name="TextBox 53"/>
          <p:cNvSpPr txBox="1"/>
          <p:nvPr/>
        </p:nvSpPr>
        <p:spPr>
          <a:xfrm>
            <a:off x="7961086" y="4076700"/>
            <a:ext cx="7257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4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5628861" y="4191000"/>
            <a:ext cx="228600" cy="3810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>
            <a:off x="7199244" y="4200939"/>
            <a:ext cx="228600" cy="3810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5517932" y="4802442"/>
            <a:ext cx="2286000" cy="56965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564315" y="48387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0 0 0 0 0 0 0 0</a:t>
            </a:r>
            <a:endParaRPr lang="en-US" sz="2800" dirty="0"/>
          </a:p>
        </p:txBody>
      </p:sp>
      <p:sp>
        <p:nvSpPr>
          <p:cNvPr id="28" name="TextBox 27"/>
          <p:cNvSpPr txBox="1"/>
          <p:nvPr/>
        </p:nvSpPr>
        <p:spPr>
          <a:xfrm>
            <a:off x="7962801" y="4800600"/>
            <a:ext cx="7257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5</a:t>
            </a:r>
            <a:endParaRPr lang="en-US" sz="2800" dirty="0"/>
          </a:p>
        </p:txBody>
      </p:sp>
      <p:sp>
        <p:nvSpPr>
          <p:cNvPr id="30" name="Rounded Rectangle 29"/>
          <p:cNvSpPr/>
          <p:nvPr/>
        </p:nvSpPr>
        <p:spPr>
          <a:xfrm>
            <a:off x="6416566" y="4924839"/>
            <a:ext cx="228600" cy="3810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516217" y="5754942"/>
            <a:ext cx="2286000" cy="56965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562600" y="57912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4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>
                <a:solidFill>
                  <a:srgbClr val="0070C0"/>
                </a:solidFill>
              </a:rPr>
              <a:t>1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>
                <a:solidFill>
                  <a:srgbClr val="0070C0"/>
                </a:solidFill>
              </a:rPr>
              <a:t>3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>
                <a:solidFill>
                  <a:srgbClr val="0070C0"/>
                </a:solidFill>
              </a:rPr>
              <a:t>5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>
                <a:solidFill>
                  <a:srgbClr val="0070C0"/>
                </a:solidFill>
              </a:rPr>
              <a:t>2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>
                <a:solidFill>
                  <a:srgbClr val="0070C0"/>
                </a:solidFill>
              </a:rPr>
              <a:t>2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>
                <a:solidFill>
                  <a:srgbClr val="0070C0"/>
                </a:solidFill>
              </a:rPr>
              <a:t>4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95600" y="57912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Final results:</a:t>
            </a: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75009484"/>
      </p:ext>
    </p:extLst>
  </p:cSld>
  <p:clrMapOvr>
    <a:masterClrMapping/>
  </p:clrMapOvr>
  <p:transition advTm="5329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/>
      <p:bldP spid="36" grpId="0"/>
      <p:bldP spid="38" grpId="0" animBg="1"/>
      <p:bldP spid="39" grpId="0"/>
      <p:bldP spid="40" grpId="0"/>
      <p:bldP spid="41" grpId="0" animBg="1"/>
      <p:bldP spid="42" grpId="0" animBg="1"/>
      <p:bldP spid="43" grpId="0"/>
      <p:bldP spid="44" grpId="0"/>
      <p:bldP spid="45" grpId="0" animBg="1"/>
      <p:bldP spid="46" grpId="0" animBg="1"/>
      <p:bldP spid="47" grpId="0" animBg="1"/>
      <p:bldP spid="48" grpId="0"/>
      <p:bldP spid="49" grpId="0"/>
      <p:bldP spid="50" grpId="0" animBg="1"/>
      <p:bldP spid="51" grpId="0" animBg="1"/>
      <p:bldP spid="52" grpId="0" animBg="1"/>
      <p:bldP spid="53" grpId="0"/>
      <p:bldP spid="54" grpId="0"/>
      <p:bldP spid="55" grpId="0" animBg="1"/>
      <p:bldP spid="56" grpId="0" animBg="1"/>
      <p:bldP spid="26" grpId="0" animBg="1"/>
      <p:bldP spid="27" grpId="0"/>
      <p:bldP spid="28" grpId="0"/>
      <p:bldP spid="30" grpId="0" animBg="1"/>
      <p:bldP spid="31" grpId="0" animBg="1"/>
      <p:bldP spid="32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Experimental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Flash test board </a:t>
            </a:r>
          </a:p>
          <a:p>
            <a:pPr lvl="1"/>
            <a:r>
              <a:rPr lang="en-US" dirty="0" smtClean="0"/>
              <a:t>ARM microcontroller</a:t>
            </a:r>
          </a:p>
          <a:p>
            <a:pPr lvl="1"/>
            <a:r>
              <a:rPr lang="en-US" dirty="0" smtClean="0"/>
              <a:t>Socket for commercial </a:t>
            </a:r>
            <a:br>
              <a:rPr lang="en-US" dirty="0" smtClean="0"/>
            </a:br>
            <a:r>
              <a:rPr lang="en-US" dirty="0" smtClean="0"/>
              <a:t>off-the-shelf (COTS) Flash</a:t>
            </a:r>
          </a:p>
          <a:p>
            <a:pPr lvl="1"/>
            <a:r>
              <a:rPr lang="en-US" dirty="0" smtClean="0"/>
              <a:t>USB output</a:t>
            </a:r>
          </a:p>
          <a:p>
            <a:pPr lvl="1"/>
            <a:r>
              <a:rPr lang="en-US" dirty="0" smtClean="0"/>
              <a:t>All components </a:t>
            </a:r>
            <a:br>
              <a:rPr lang="en-US" dirty="0" smtClean="0"/>
            </a:br>
            <a:r>
              <a:rPr lang="en-US" dirty="0" smtClean="0"/>
              <a:t>available COTS</a:t>
            </a:r>
          </a:p>
          <a:p>
            <a:r>
              <a:rPr lang="en-US" dirty="0" smtClean="0"/>
              <a:t>Flash chips</a:t>
            </a:r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1615775"/>
            <a:ext cx="4267200" cy="2575227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90601" y="4800600"/>
          <a:ext cx="6857999" cy="173736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022555"/>
                <a:gridCol w="1517002"/>
                <a:gridCol w="1495122"/>
                <a:gridCol w="1823320"/>
              </a:tblGrid>
              <a:tr h="327753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 smtClean="0"/>
                        <a:t>Manufacturer</a:t>
                      </a:r>
                      <a:endParaRPr lang="en-US" sz="3200" spc="-5" dirty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/>
                        <a:t>Capacity</a:t>
                      </a:r>
                      <a:endParaRPr lang="en-US" sz="3200" spc="-5" dirty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/>
                        <a:t>Quantity</a:t>
                      </a:r>
                      <a:endParaRPr lang="en-US" sz="3200" spc="-5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/>
                        <a:t>Technology</a:t>
                      </a:r>
                      <a:endParaRPr lang="en-US" sz="3200" spc="-5" dirty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5720" marR="45720" marT="0" marB="0"/>
                </a:tc>
              </a:tr>
              <a:tr h="327753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 err="1"/>
                        <a:t>Numonyx</a:t>
                      </a:r>
                      <a:endParaRPr lang="en-US" sz="3200" spc="-5" dirty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/>
                        <a:t>4Gbit</a:t>
                      </a:r>
                      <a:endParaRPr lang="en-US" sz="3200" spc="-5" dirty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/>
                        <a:t>3</a:t>
                      </a:r>
                      <a:endParaRPr lang="en-US" sz="3200" spc="-5" dirty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/>
                        <a:t>57nm SLC</a:t>
                      </a:r>
                      <a:endParaRPr lang="en-US" sz="3200" spc="-5" dirty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5720" marR="45720" marT="0" marB="0"/>
                </a:tc>
              </a:tr>
              <a:tr h="327753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 err="1"/>
                        <a:t>Hynix</a:t>
                      </a:r>
                      <a:endParaRPr lang="en-US" sz="3200" spc="-5" dirty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/>
                        <a:t>4Gbit</a:t>
                      </a:r>
                      <a:endParaRPr lang="en-US" sz="3200" spc="-5" dirty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/>
                        <a:t>10</a:t>
                      </a:r>
                      <a:endParaRPr lang="en-US" sz="3200" spc="-5" dirty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/>
                        <a:t>SLC</a:t>
                      </a:r>
                      <a:endParaRPr lang="en-US" sz="3200" spc="-5" dirty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5720" marR="45720" marT="0" marB="0"/>
                </a:tc>
              </a:tr>
              <a:tr h="327753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/>
                        <a:t>Micron</a:t>
                      </a:r>
                      <a:endParaRPr lang="en-US" sz="3200" spc="-5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/>
                        <a:t>2Gbit</a:t>
                      </a:r>
                      <a:endParaRPr lang="en-US" sz="3200" spc="-5" dirty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/>
                        <a:t>24</a:t>
                      </a:r>
                      <a:endParaRPr lang="en-US" sz="3200" spc="-5" dirty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/>
                        <a:t>34nm SLC</a:t>
                      </a:r>
                      <a:endParaRPr lang="en-US" sz="3200" spc="-5" dirty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5720" marR="45720" marT="0" marB="0"/>
                </a:tc>
              </a:tr>
              <a:tr h="332620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/>
                        <a:t>Micron</a:t>
                      </a:r>
                      <a:endParaRPr lang="en-US" sz="3200" spc="-5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/>
                        <a:t>16Gbit</a:t>
                      </a:r>
                      <a:endParaRPr lang="en-US" sz="3200" spc="-5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/>
                        <a:t>5</a:t>
                      </a:r>
                      <a:endParaRPr lang="en-US" sz="3200" spc="-5" dirty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/>
                        <a:t>MLC</a:t>
                      </a:r>
                      <a:endParaRPr lang="en-US" sz="3200" spc="-5" dirty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5720" marR="45720" marT="0" marB="0"/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75F2B9-571E-4DF6-A521-429A1E664A5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ransition advTm="17367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Partial Program Number Fingerprints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2743200"/>
            <a:ext cx="41148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 descr="C:\Users\Yinglei\Documents\MATLAB\diffpage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743200"/>
            <a:ext cx="4267200" cy="3505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5200" y="1295400"/>
            <a:ext cx="3707970" cy="6858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295401" y="2290652"/>
            <a:ext cx="2266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Same page, same chip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493615" y="2297668"/>
            <a:ext cx="2667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Same page, different chips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75F2B9-571E-4DF6-A521-429A1E664A52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33400" y="1447802"/>
            <a:ext cx="28291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Correlation Function: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14255732"/>
      </p:ext>
    </p:extLst>
  </p:cSld>
  <p:clrMapOvr>
    <a:masterClrMapping/>
  </p:clrMapOvr>
  <p:transition advTm="39308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Larger Scale 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24 </a:t>
            </a:r>
            <a:r>
              <a:rPr lang="en-US" dirty="0" smtClean="0"/>
              <a:t>Micron chips</a:t>
            </a:r>
          </a:p>
          <a:p>
            <a:endParaRPr lang="en-US" dirty="0"/>
          </a:p>
          <a:p>
            <a:r>
              <a:rPr lang="en-US" dirty="0"/>
              <a:t>24 pages </a:t>
            </a:r>
            <a:r>
              <a:rPr lang="en-US" dirty="0" smtClean="0"/>
              <a:t>from </a:t>
            </a:r>
            <a:r>
              <a:rPr lang="en-US" dirty="0"/>
              <a:t>each chip </a:t>
            </a:r>
          </a:p>
          <a:p>
            <a:endParaRPr lang="en-US" dirty="0"/>
          </a:p>
          <a:p>
            <a:r>
              <a:rPr lang="en-US" dirty="0"/>
              <a:t>10 measurements from each page</a:t>
            </a:r>
          </a:p>
          <a:p>
            <a:pPr lvl="1"/>
            <a:r>
              <a:rPr lang="en-US" dirty="0"/>
              <a:t>16,384 bits per page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7855855-3860-FC4F-86F1-4EC2EB8630B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833414"/>
      </p:ext>
    </p:extLst>
  </p:cSld>
  <p:clrMapOvr>
    <a:masterClrMapping/>
  </p:clrMapOvr>
  <p:transition advTm="19627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Uniqueness (Inter-Chip Variations)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Compare measurements </a:t>
            </a:r>
            <a:r>
              <a:rPr lang="en-US" dirty="0"/>
              <a:t>of the same page on different chips</a:t>
            </a:r>
          </a:p>
          <a:p>
            <a:pPr lvl="1"/>
            <a:r>
              <a:rPr lang="en-US" dirty="0"/>
              <a:t>66,240 pairs compared </a:t>
            </a:r>
          </a:p>
          <a:p>
            <a:pPr lvl="2"/>
            <a:r>
              <a:rPr lang="en-US" dirty="0"/>
              <a:t>(24 chips choose 2) </a:t>
            </a:r>
            <a:r>
              <a:rPr lang="en-US" dirty="0" smtClean="0">
                <a:sym typeface="Symbol"/>
              </a:rPr>
              <a:t></a:t>
            </a:r>
            <a:r>
              <a:rPr lang="en-US" dirty="0" smtClean="0"/>
              <a:t> </a:t>
            </a:r>
            <a:r>
              <a:rPr lang="en-US" dirty="0"/>
              <a:t>24 pages </a:t>
            </a:r>
            <a:r>
              <a:rPr lang="en-US" dirty="0" smtClean="0">
                <a:sym typeface="Symbol"/>
              </a:rPr>
              <a:t></a:t>
            </a:r>
            <a:r>
              <a:rPr lang="en-US" dirty="0" smtClean="0"/>
              <a:t> </a:t>
            </a:r>
            <a:r>
              <a:rPr lang="en-US" dirty="0"/>
              <a:t>10 </a:t>
            </a:r>
            <a:r>
              <a:rPr lang="en-US" dirty="0" smtClean="0"/>
              <a:t>measurements</a:t>
            </a:r>
          </a:p>
          <a:p>
            <a:pPr lvl="1"/>
            <a:r>
              <a:rPr lang="en-US" dirty="0" smtClean="0"/>
              <a:t>Histogram with Gaussian fit in red outline</a:t>
            </a:r>
          </a:p>
          <a:p>
            <a:pPr marL="274320" lvl="1" indent="0">
              <a:buNone/>
            </a:pPr>
            <a:endParaRPr lang="en-US" dirty="0"/>
          </a:p>
          <a:p>
            <a:pPr lvl="1" indent="0">
              <a:buNone/>
            </a:pPr>
            <a:endParaRPr lang="en-US" dirty="0"/>
          </a:p>
          <a:p>
            <a:pPr lvl="1" indent="0">
              <a:buNone/>
            </a:pPr>
            <a:endParaRPr lang="en-US" dirty="0" smtClean="0"/>
          </a:p>
          <a:p>
            <a:pPr lvl="1" indent="0">
              <a:buNone/>
            </a:pPr>
            <a:endParaRPr lang="en-US" dirty="0"/>
          </a:p>
          <a:p>
            <a:pPr lvl="1" indent="0">
              <a:buNone/>
            </a:pPr>
            <a:endParaRPr lang="en-US" dirty="0" smtClean="0"/>
          </a:p>
          <a:p>
            <a:pPr lvl="1" indent="0">
              <a:buNone/>
            </a:pPr>
            <a:endParaRPr lang="en-US" dirty="0"/>
          </a:p>
          <a:p>
            <a:pPr lvl="1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7855855-3860-FC4F-86F1-4EC2EB8630BC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474" y="3666331"/>
            <a:ext cx="5091883" cy="2847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487308"/>
      </p:ext>
    </p:extLst>
  </p:cSld>
  <p:clrMapOvr>
    <a:masterClrMapping/>
  </p:clrMapOvr>
  <p:transition advTm="7658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Robustness (Intra-chip variations)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Compare </a:t>
            </a:r>
            <a:r>
              <a:rPr lang="en-US" dirty="0" smtClean="0"/>
              <a:t>multiple measurements </a:t>
            </a:r>
            <a:r>
              <a:rPr lang="en-US" dirty="0"/>
              <a:t>from the same page </a:t>
            </a:r>
            <a:r>
              <a:rPr lang="en-US" dirty="0" smtClean="0"/>
              <a:t>on the same chip</a:t>
            </a:r>
            <a:endParaRPr lang="en-US" dirty="0"/>
          </a:p>
          <a:p>
            <a:pPr lvl="1"/>
            <a:r>
              <a:rPr lang="en-US" dirty="0"/>
              <a:t>25,920 comparisons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7855855-3860-FC4F-86F1-4EC2EB8630BC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6540" y="3138750"/>
            <a:ext cx="6214210" cy="3107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147079"/>
      </p:ext>
    </p:extLst>
  </p:cSld>
  <p:clrMapOvr>
    <a:masterClrMapping/>
  </p:clrMapOvr>
  <p:transition advTm="24976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False negatives</a:t>
            </a:r>
          </a:p>
          <a:p>
            <a:pPr lvl="1"/>
            <a:r>
              <a:rPr lang="en-US" dirty="0"/>
              <a:t>Measurements from different pages show as the same page</a:t>
            </a:r>
          </a:p>
          <a:p>
            <a:pPr lvl="1"/>
            <a:r>
              <a:rPr lang="en-US" dirty="0"/>
              <a:t>Probability from overlapping Gaussians is </a:t>
            </a:r>
            <a:r>
              <a:rPr lang="en-US" b="1" dirty="0" smtClean="0">
                <a:solidFill>
                  <a:srgbClr val="FF0000"/>
                </a:solidFill>
              </a:rPr>
              <a:t>10</a:t>
            </a:r>
            <a:r>
              <a:rPr lang="en-US" b="1" baseline="30000" dirty="0" smtClean="0">
                <a:solidFill>
                  <a:srgbClr val="FF0000"/>
                </a:solidFill>
              </a:rPr>
              <a:t>-815</a:t>
            </a:r>
            <a:endParaRPr lang="en-US" b="1" baseline="30000" dirty="0">
              <a:solidFill>
                <a:srgbClr val="FF0000"/>
              </a:solidFill>
            </a:endParaRPr>
          </a:p>
          <a:p>
            <a:pPr lvl="1"/>
            <a:endParaRPr lang="en-US" dirty="0"/>
          </a:p>
          <a:p>
            <a:r>
              <a:rPr lang="en-US" dirty="0"/>
              <a:t>False positives</a:t>
            </a:r>
          </a:p>
          <a:p>
            <a:pPr lvl="1"/>
            <a:r>
              <a:rPr lang="en-US" dirty="0"/>
              <a:t>Measurements from same page show as two different pages</a:t>
            </a:r>
          </a:p>
          <a:p>
            <a:pPr lvl="1"/>
            <a:r>
              <a:rPr lang="en-US" dirty="0"/>
              <a:t>Probability from overlapping Gaussians is </a:t>
            </a:r>
            <a:r>
              <a:rPr lang="en-US" b="1" dirty="0" smtClean="0">
                <a:solidFill>
                  <a:srgbClr val="FF0000"/>
                </a:solidFill>
              </a:rPr>
              <a:t>10</a:t>
            </a:r>
            <a:r>
              <a:rPr lang="en-US" b="1" baseline="30000" dirty="0" smtClean="0">
                <a:solidFill>
                  <a:srgbClr val="FF0000"/>
                </a:solidFill>
              </a:rPr>
              <a:t>-539</a:t>
            </a:r>
          </a:p>
          <a:p>
            <a:pPr lvl="1"/>
            <a:endParaRPr lang="en-US" dirty="0"/>
          </a:p>
          <a:p>
            <a:r>
              <a:rPr lang="en-US" dirty="0" smtClean="0"/>
              <a:t>Time	</a:t>
            </a:r>
          </a:p>
          <a:p>
            <a:pPr lvl="1"/>
            <a:r>
              <a:rPr lang="en-US" dirty="0" smtClean="0"/>
              <a:t>~10 seconds for </a:t>
            </a:r>
            <a:r>
              <a:rPr lang="en-US" dirty="0"/>
              <a:t>all 16,384 bits in one </a:t>
            </a:r>
            <a:r>
              <a:rPr lang="en-US" dirty="0" smtClean="0"/>
              <a:t>page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&lt; 1 second </a:t>
            </a:r>
            <a:r>
              <a:rPr lang="en-US" dirty="0" smtClean="0"/>
              <a:t>for a 1,024-bit fingerprint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7855855-3860-FC4F-86F1-4EC2EB8630B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223640"/>
      </p:ext>
    </p:extLst>
  </p:cSld>
  <p:clrMapOvr>
    <a:masterClrMapping/>
  </p:clrMapOvr>
  <p:transition advTm="59484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:\Users\Yinglei\Dropbox\correlation_temp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080" y="1174532"/>
            <a:ext cx="4536154" cy="25620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C:\Users\Yinglei\Dropbox\correlation_aging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7672" y="3841530"/>
            <a:ext cx="4476469" cy="253873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Temperature Variation and Aging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1322552"/>
            <a:ext cx="4038600" cy="506910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Temperature</a:t>
            </a:r>
          </a:p>
          <a:p>
            <a:pPr lvl="1"/>
            <a:r>
              <a:rPr lang="en-US" dirty="0"/>
              <a:t>Correlation between </a:t>
            </a:r>
            <a:r>
              <a:rPr lang="en-US" dirty="0" smtClean="0"/>
              <a:t>measurements on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the same </a:t>
            </a:r>
            <a:r>
              <a:rPr lang="en-US" dirty="0"/>
              <a:t>pages is lower, </a:t>
            </a:r>
            <a:br>
              <a:rPr lang="en-US" dirty="0"/>
            </a:br>
            <a:r>
              <a:rPr lang="en-US" dirty="0"/>
              <a:t>but high enough</a:t>
            </a:r>
          </a:p>
          <a:p>
            <a:endParaRPr lang="en-US" dirty="0"/>
          </a:p>
          <a:p>
            <a:r>
              <a:rPr lang="en-US" dirty="0" smtClean="0"/>
              <a:t>Aging</a:t>
            </a:r>
          </a:p>
          <a:p>
            <a:pPr lvl="1"/>
            <a:r>
              <a:rPr lang="en-US" dirty="0" smtClean="0"/>
              <a:t>Flash memory chips change with aging (program/erase stress)</a:t>
            </a:r>
            <a:endParaRPr lang="en-US" dirty="0"/>
          </a:p>
          <a:p>
            <a:pPr lvl="1"/>
            <a:r>
              <a:rPr lang="en-US" dirty="0"/>
              <a:t>Correlation is again</a:t>
            </a:r>
            <a:br>
              <a:rPr lang="en-US" dirty="0"/>
            </a:br>
            <a:r>
              <a:rPr lang="en-US" dirty="0" smtClean="0"/>
              <a:t>reduced, </a:t>
            </a:r>
            <a:r>
              <a:rPr lang="en-US" dirty="0"/>
              <a:t>but high </a:t>
            </a:r>
            <a:r>
              <a:rPr lang="en-US" dirty="0" smtClean="0"/>
              <a:t>enough even</a:t>
            </a:r>
            <a:r>
              <a:rPr lang="en-US" dirty="0"/>
              <a:t> </a:t>
            </a:r>
            <a:r>
              <a:rPr lang="en-US" dirty="0" smtClean="0"/>
              <a:t>after </a:t>
            </a:r>
            <a:r>
              <a:rPr lang="en-US" dirty="0"/>
              <a:t>500,000 cycles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34200" y="6553202"/>
            <a:ext cx="2133600" cy="212725"/>
          </a:xfrm>
        </p:spPr>
        <p:txBody>
          <a:bodyPr/>
          <a:lstStyle/>
          <a:p>
            <a:fld id="{F7855855-3860-FC4F-86F1-4EC2EB8630B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" name="Down Arrow 2"/>
          <p:cNvSpPr/>
          <p:nvPr/>
        </p:nvSpPr>
        <p:spPr>
          <a:xfrm flipV="1">
            <a:off x="5515302" y="6172200"/>
            <a:ext cx="47298" cy="178488"/>
          </a:xfrm>
          <a:prstGeom prst="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191000" y="6324602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Specified flash chip lifetime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6523638"/>
      </p:ext>
    </p:extLst>
  </p:cSld>
  <p:clrMapOvr>
    <a:masterClrMapping/>
  </p:clrMapOvr>
  <p:transition advTm="8296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</a:p>
          <a:p>
            <a:r>
              <a:rPr lang="en-US" dirty="0"/>
              <a:t>Flash memory basics</a:t>
            </a:r>
          </a:p>
          <a:p>
            <a:r>
              <a:rPr lang="en-US" dirty="0"/>
              <a:t>Device fingerprinting</a:t>
            </a:r>
          </a:p>
          <a:p>
            <a:r>
              <a:rPr lang="en-US" dirty="0" smtClean="0"/>
              <a:t>True Random </a:t>
            </a:r>
            <a:r>
              <a:rPr lang="en-US" dirty="0"/>
              <a:t>number generation (RNG)</a:t>
            </a:r>
          </a:p>
          <a:p>
            <a:r>
              <a:rPr lang="en-US" dirty="0"/>
              <a:t>Summary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75F2B9-571E-4DF6-A521-429A1E664A5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93399"/>
      </p:ext>
    </p:extLst>
  </p:cSld>
  <p:clrMapOvr>
    <a:masterClrMapping/>
  </p:clrMapOvr>
  <p:transition advTm="16436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Fingerprint Security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it take to fully characterize and memorize fingerprints for the entire Flash chip? </a:t>
            </a:r>
          </a:p>
          <a:p>
            <a:pPr lvl="1"/>
            <a:r>
              <a:rPr lang="en-US" dirty="0" smtClean="0"/>
              <a:t>Takes about 10 bits to store ordering</a:t>
            </a:r>
          </a:p>
          <a:p>
            <a:pPr lvl="2"/>
            <a:r>
              <a:rPr lang="en-US" sz="2400" b="1" dirty="0" smtClean="0">
                <a:solidFill>
                  <a:srgbClr val="FF0000"/>
                </a:solidFill>
              </a:rPr>
              <a:t>10x storage</a:t>
            </a:r>
          </a:p>
          <a:p>
            <a:pPr lvl="1"/>
            <a:r>
              <a:rPr lang="en-US" dirty="0" smtClean="0"/>
              <a:t>Many pages, ~10 seconds to characterize a page</a:t>
            </a:r>
          </a:p>
          <a:p>
            <a:pPr lvl="2"/>
            <a:r>
              <a:rPr lang="en-US" sz="2400" dirty="0" smtClean="0"/>
              <a:t>16Gbit </a:t>
            </a:r>
            <a:r>
              <a:rPr lang="en-US" sz="2400" dirty="0" smtClean="0">
                <a:sym typeface="Wingdings"/>
              </a:rPr>
              <a:t> 1 million pages  </a:t>
            </a:r>
            <a:r>
              <a:rPr lang="en-US" sz="2400" b="1" dirty="0" smtClean="0">
                <a:solidFill>
                  <a:srgbClr val="FF0000"/>
                </a:solidFill>
                <a:sym typeface="Wingdings"/>
              </a:rPr>
              <a:t>~17 weeks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7855855-3860-FC4F-86F1-4EC2EB8630B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169961"/>
      </p:ext>
    </p:extLst>
  </p:cSld>
  <p:clrMapOvr>
    <a:masterClrMapping/>
  </p:clrMapOvr>
  <p:transition advTm="61954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Motivation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Flash memory basics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Device fingerprinting</a:t>
            </a:r>
          </a:p>
          <a:p>
            <a:r>
              <a:rPr lang="en-US" dirty="0" smtClean="0"/>
              <a:t>True Random number generation (RNG)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Summary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75F2B9-571E-4DF6-A521-429A1E664A52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920174"/>
      </p:ext>
    </p:extLst>
  </p:cSld>
  <p:clrMapOvr>
    <a:masterClrMapping/>
  </p:clrMapOvr>
  <p:transition advTm="5299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Noises in Flash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types of noises</a:t>
            </a:r>
          </a:p>
          <a:p>
            <a:pPr lvl="1"/>
            <a:r>
              <a:rPr lang="en-US" dirty="0" smtClean="0"/>
              <a:t>Thermal noise (without quantum property)</a:t>
            </a:r>
          </a:p>
          <a:p>
            <a:pPr lvl="1"/>
            <a:r>
              <a:rPr lang="en-US" dirty="0" smtClean="0"/>
              <a:t>Random telegraph noise (RTN, caused by single electron capture and emission in the device, quantum noise)</a:t>
            </a:r>
          </a:p>
          <a:p>
            <a:r>
              <a:rPr lang="en-US" dirty="0" smtClean="0"/>
              <a:t>Noise extraction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130433" y="4710270"/>
            <a:ext cx="5715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5400000" flipH="1" flipV="1">
            <a:off x="1816233" y="4634070"/>
            <a:ext cx="152400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 flipH="1" flipV="1">
            <a:off x="5550827" y="4633276"/>
            <a:ext cx="152400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 flipH="1" flipV="1">
            <a:off x="3727516" y="4622402"/>
            <a:ext cx="152400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828800" y="4160985"/>
            <a:ext cx="381000" cy="15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219739" y="4160985"/>
            <a:ext cx="381000" cy="15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2637183" y="4160985"/>
            <a:ext cx="381000" cy="15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048000" y="4160985"/>
            <a:ext cx="381000" cy="15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3390615" y="3981271"/>
            <a:ext cx="7494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1511433" y="4710272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V</a:t>
            </a:r>
            <a:r>
              <a:rPr lang="en-US" sz="2400" baseline="-25000" dirty="0" err="1" smtClean="0"/>
              <a:t>th</a:t>
            </a:r>
            <a:r>
              <a:rPr lang="en-US" sz="2400" dirty="0" smtClean="0"/>
              <a:t> ‘1’</a:t>
            </a:r>
            <a:endParaRPr lang="en-US" sz="2400" dirty="0"/>
          </a:p>
        </p:txBody>
      </p:sp>
      <p:sp>
        <p:nvSpPr>
          <p:cNvPr id="43" name="TextBox 42"/>
          <p:cNvSpPr txBox="1"/>
          <p:nvPr/>
        </p:nvSpPr>
        <p:spPr>
          <a:xfrm>
            <a:off x="5245233" y="4692123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V</a:t>
            </a:r>
            <a:r>
              <a:rPr lang="en-US" sz="2400" baseline="-25000" dirty="0" err="1" smtClean="0"/>
              <a:t>th</a:t>
            </a:r>
            <a:r>
              <a:rPr lang="en-US" sz="2400" dirty="0" smtClean="0"/>
              <a:t> ‘0’</a:t>
            </a:r>
            <a:endParaRPr lang="en-US" sz="2400" dirty="0"/>
          </a:p>
        </p:txBody>
      </p:sp>
      <p:sp>
        <p:nvSpPr>
          <p:cNvPr id="45" name="TextBox 44"/>
          <p:cNvSpPr txBox="1"/>
          <p:nvPr/>
        </p:nvSpPr>
        <p:spPr>
          <a:xfrm>
            <a:off x="4178432" y="4100672"/>
            <a:ext cx="41273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</a:rPr>
              <a:t>Single Electron Capture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178432" y="3784204"/>
            <a:ext cx="36957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</a:rPr>
              <a:t>Single Electron Emission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330882" y="4719937"/>
            <a:ext cx="2660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Threshold Voltage</a:t>
            </a:r>
            <a:endParaRPr lang="en-US" sz="2400" dirty="0"/>
          </a:p>
        </p:txBody>
      </p:sp>
      <p:sp>
        <p:nvSpPr>
          <p:cNvPr id="68" name="TextBox 67"/>
          <p:cNvSpPr txBox="1"/>
          <p:nvPr/>
        </p:nvSpPr>
        <p:spPr>
          <a:xfrm>
            <a:off x="637761" y="3676473"/>
            <a:ext cx="24102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Partial Programs</a:t>
            </a:r>
            <a:endParaRPr lang="en-US" sz="2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75F2B9-571E-4DF6-A521-429A1E664A52}" type="slidenum">
              <a:rPr lang="en-US" smtClean="0"/>
              <a:pPr/>
              <a:t>22</a:t>
            </a:fld>
            <a:endParaRPr lang="en-US"/>
          </a:p>
        </p:txBody>
      </p:sp>
      <p:cxnSp>
        <p:nvCxnSpPr>
          <p:cNvPr id="70" name="Straight Arrow Connector 69"/>
          <p:cNvCxnSpPr/>
          <p:nvPr/>
        </p:nvCxnSpPr>
        <p:spPr>
          <a:xfrm flipV="1">
            <a:off x="3447852" y="4317602"/>
            <a:ext cx="749432" cy="139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587683" y="3676471"/>
            <a:ext cx="0" cy="1752600"/>
          </a:xfrm>
          <a:prstGeom prst="line">
            <a:avLst/>
          </a:prstGeom>
          <a:ln w="38100">
            <a:prstDash val="dash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4044883" y="3676471"/>
            <a:ext cx="0" cy="1752600"/>
          </a:xfrm>
          <a:prstGeom prst="line">
            <a:avLst/>
          </a:prstGeom>
          <a:ln w="38100">
            <a:prstDash val="dash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2019301" y="5258522"/>
            <a:ext cx="1485901" cy="9074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4114800" y="5257802"/>
            <a:ext cx="1511433" cy="573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3571918" y="5276673"/>
            <a:ext cx="482732" cy="1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1828800" y="5352873"/>
            <a:ext cx="1536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Stable ‘1’</a:t>
            </a:r>
            <a:endParaRPr lang="en-US" sz="2400" dirty="0"/>
          </a:p>
        </p:txBody>
      </p:sp>
      <p:sp>
        <p:nvSpPr>
          <p:cNvPr id="71" name="TextBox 70"/>
          <p:cNvSpPr txBox="1"/>
          <p:nvPr/>
        </p:nvSpPr>
        <p:spPr>
          <a:xfrm>
            <a:off x="4483233" y="5352873"/>
            <a:ext cx="1536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Stable ‘0’</a:t>
            </a:r>
            <a:endParaRPr lang="en-US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3282884" y="5352873"/>
            <a:ext cx="13653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Thermal noise region</a:t>
            </a:r>
            <a:endParaRPr lang="en-US" sz="2400" dirty="0"/>
          </a:p>
        </p:txBody>
      </p:sp>
    </p:spTree>
    <p:custDataLst>
      <p:tags r:id="rId1"/>
    </p:custDataLst>
  </p:cSld>
  <p:clrMapOvr>
    <a:masterClrMapping/>
  </p:clrMapOvr>
  <p:transition spd="slow" advTm="7079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68" grpId="0"/>
      <p:bldP spid="39" grpId="0"/>
      <p:bldP spid="71" grpId="0"/>
      <p:bldP spid="4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Observed Noise Types</a:t>
            </a:r>
            <a:endParaRPr lang="en-US" dirty="0"/>
          </a:p>
        </p:txBody>
      </p:sp>
      <p:pic>
        <p:nvPicPr>
          <p:cNvPr id="4" name="Picture 3" descr="C:\Users\Yinglei\Documents\MATLAB\noRTN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67"/>
          <a:stretch>
            <a:fillRect/>
          </a:stretch>
        </p:blipFill>
        <p:spPr bwMode="auto">
          <a:xfrm>
            <a:off x="152400" y="1752600"/>
            <a:ext cx="4495800" cy="23622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4800" y="1252483"/>
            <a:ext cx="8534400" cy="5224517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Want RTN as quantum noise from single electron interaction</a:t>
            </a:r>
            <a:endParaRPr lang="en-US" sz="2400" b="1" dirty="0"/>
          </a:p>
        </p:txBody>
      </p:sp>
      <p:pic>
        <p:nvPicPr>
          <p:cNvPr id="7" name="Picture 6" descr="C:\Users\Yinglei\Documents\MATLAB\perRTN.pn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57"/>
          <a:stretch>
            <a:fillRect/>
          </a:stretch>
        </p:blipFill>
        <p:spPr bwMode="auto">
          <a:xfrm>
            <a:off x="4648200" y="1752600"/>
            <a:ext cx="4343400" cy="2362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C:\Users\Yinglei\Documents\MATLAB\RTNthermal.pn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12"/>
          <a:stretch>
            <a:fillRect/>
          </a:stretch>
        </p:blipFill>
        <p:spPr bwMode="auto">
          <a:xfrm>
            <a:off x="152400" y="4083050"/>
            <a:ext cx="4495800" cy="2470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C:\Users\Yinglei\Documents\MATLAB\RTNthermal_movavg.png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65"/>
          <a:stretch>
            <a:fillRect/>
          </a:stretch>
        </p:blipFill>
        <p:spPr bwMode="auto">
          <a:xfrm>
            <a:off x="4648200" y="4083050"/>
            <a:ext cx="4267200" cy="254635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/>
          <p:cNvSpPr txBox="1"/>
          <p:nvPr/>
        </p:nvSpPr>
        <p:spPr>
          <a:xfrm>
            <a:off x="2590801" y="2362200"/>
            <a:ext cx="12996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Pure thermal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467264" y="2438400"/>
            <a:ext cx="5337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RTN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00200" y="4800600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RTN + Thermal Noise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75F2B9-571E-4DF6-A521-429A1E664A52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096000" y="4876802"/>
            <a:ext cx="2286000" cy="584775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Moving average from 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RTN + Thermal Noise</a:t>
            </a:r>
            <a:endParaRPr lang="en-US" sz="1600" b="1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6113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RNG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2"/>
            <a:ext cx="4953000" cy="5224517"/>
          </a:xfrm>
        </p:spPr>
        <p:txBody>
          <a:bodyPr>
            <a:noAutofit/>
          </a:bodyPr>
          <a:lstStyle/>
          <a:p>
            <a:r>
              <a:rPr lang="en-US" dirty="0" smtClean="0"/>
              <a:t>Erase	</a:t>
            </a:r>
          </a:p>
          <a:p>
            <a:r>
              <a:rPr lang="en-US" dirty="0" smtClean="0"/>
              <a:t>Partial program</a:t>
            </a:r>
          </a:p>
          <a:p>
            <a:r>
              <a:rPr lang="en-US" dirty="0" smtClean="0"/>
              <a:t>Read the page N times, if one oscillating bit shows RTN, record its position and partial program number</a:t>
            </a:r>
          </a:p>
          <a:p>
            <a:r>
              <a:rPr lang="en-US" dirty="0" smtClean="0"/>
              <a:t>Repeat above 2 steps until all bits are programmed</a:t>
            </a:r>
            <a:endParaRPr lang="en-US" dirty="0"/>
          </a:p>
          <a:p>
            <a:r>
              <a:rPr lang="en-US" dirty="0" smtClean="0"/>
              <a:t>Erase, partial program all RTN bits to proper level</a:t>
            </a:r>
          </a:p>
          <a:p>
            <a:r>
              <a:rPr lang="en-US" dirty="0" smtClean="0"/>
              <a:t>Read these bits M times</a:t>
            </a:r>
          </a:p>
          <a:p>
            <a:r>
              <a:rPr lang="en-US" dirty="0" err="1" smtClean="0"/>
              <a:t>Debiasing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75F2B9-571E-4DF6-A521-429A1E664A52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5516217" y="1144842"/>
            <a:ext cx="2286000" cy="56965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7961086" y="1143000"/>
            <a:ext cx="7257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570084" y="1153180"/>
            <a:ext cx="373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35" name="TextBox 34"/>
          <p:cNvSpPr txBox="1"/>
          <p:nvPr/>
        </p:nvSpPr>
        <p:spPr>
          <a:xfrm>
            <a:off x="5801140" y="1152939"/>
            <a:ext cx="373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36" name="TextBox 35"/>
          <p:cNvSpPr txBox="1"/>
          <p:nvPr/>
        </p:nvSpPr>
        <p:spPr>
          <a:xfrm>
            <a:off x="6060472" y="1146312"/>
            <a:ext cx="373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37" name="TextBox 36"/>
          <p:cNvSpPr txBox="1"/>
          <p:nvPr/>
        </p:nvSpPr>
        <p:spPr>
          <a:xfrm>
            <a:off x="6332084" y="1153180"/>
            <a:ext cx="373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38" name="TextBox 37"/>
          <p:cNvSpPr txBox="1"/>
          <p:nvPr/>
        </p:nvSpPr>
        <p:spPr>
          <a:xfrm>
            <a:off x="6583018" y="1153180"/>
            <a:ext cx="373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39" name="TextBox 38"/>
          <p:cNvSpPr txBox="1"/>
          <p:nvPr/>
        </p:nvSpPr>
        <p:spPr>
          <a:xfrm>
            <a:off x="6865484" y="1152939"/>
            <a:ext cx="373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40" name="TextBox 39"/>
          <p:cNvSpPr txBox="1"/>
          <p:nvPr/>
        </p:nvSpPr>
        <p:spPr>
          <a:xfrm>
            <a:off x="7104023" y="1153180"/>
            <a:ext cx="373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41" name="TextBox 40"/>
          <p:cNvSpPr txBox="1"/>
          <p:nvPr/>
        </p:nvSpPr>
        <p:spPr>
          <a:xfrm>
            <a:off x="7372379" y="1153180"/>
            <a:ext cx="373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94" name="Rectangle 93"/>
          <p:cNvSpPr/>
          <p:nvPr/>
        </p:nvSpPr>
        <p:spPr>
          <a:xfrm>
            <a:off x="5516217" y="1792542"/>
            <a:ext cx="2286000" cy="56965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/>
          <p:cNvSpPr txBox="1"/>
          <p:nvPr/>
        </p:nvSpPr>
        <p:spPr>
          <a:xfrm>
            <a:off x="7961086" y="1790700"/>
            <a:ext cx="7257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96" name="TextBox 95"/>
          <p:cNvSpPr txBox="1"/>
          <p:nvPr/>
        </p:nvSpPr>
        <p:spPr>
          <a:xfrm>
            <a:off x="5570084" y="1800880"/>
            <a:ext cx="373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97" name="TextBox 96"/>
          <p:cNvSpPr txBox="1"/>
          <p:nvPr/>
        </p:nvSpPr>
        <p:spPr>
          <a:xfrm>
            <a:off x="5801140" y="1800639"/>
            <a:ext cx="373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0</a:t>
            </a:r>
            <a:endParaRPr lang="en-US" sz="2800" dirty="0"/>
          </a:p>
        </p:txBody>
      </p:sp>
      <p:sp>
        <p:nvSpPr>
          <p:cNvPr id="98" name="TextBox 97"/>
          <p:cNvSpPr txBox="1"/>
          <p:nvPr/>
        </p:nvSpPr>
        <p:spPr>
          <a:xfrm>
            <a:off x="6060472" y="1794012"/>
            <a:ext cx="373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99" name="TextBox 98"/>
          <p:cNvSpPr txBox="1"/>
          <p:nvPr/>
        </p:nvSpPr>
        <p:spPr>
          <a:xfrm>
            <a:off x="6332084" y="1800880"/>
            <a:ext cx="373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100" name="TextBox 99"/>
          <p:cNvSpPr txBox="1"/>
          <p:nvPr/>
        </p:nvSpPr>
        <p:spPr>
          <a:xfrm>
            <a:off x="6583018" y="1800880"/>
            <a:ext cx="373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101" name="TextBox 100"/>
          <p:cNvSpPr txBox="1"/>
          <p:nvPr/>
        </p:nvSpPr>
        <p:spPr>
          <a:xfrm>
            <a:off x="6865484" y="1800639"/>
            <a:ext cx="373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102" name="TextBox 101"/>
          <p:cNvSpPr txBox="1"/>
          <p:nvPr/>
        </p:nvSpPr>
        <p:spPr>
          <a:xfrm>
            <a:off x="7104023" y="1800880"/>
            <a:ext cx="373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103" name="TextBox 102"/>
          <p:cNvSpPr txBox="1"/>
          <p:nvPr/>
        </p:nvSpPr>
        <p:spPr>
          <a:xfrm>
            <a:off x="7372379" y="1800880"/>
            <a:ext cx="373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104" name="TextBox 103"/>
          <p:cNvSpPr txBox="1"/>
          <p:nvPr/>
        </p:nvSpPr>
        <p:spPr>
          <a:xfrm>
            <a:off x="5791201" y="1792356"/>
            <a:ext cx="373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105" name="Rounded Rectangle 104"/>
          <p:cNvSpPr/>
          <p:nvPr/>
        </p:nvSpPr>
        <p:spPr>
          <a:xfrm>
            <a:off x="5867400" y="1855305"/>
            <a:ext cx="228600" cy="3810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Rectangle 167"/>
          <p:cNvSpPr/>
          <p:nvPr/>
        </p:nvSpPr>
        <p:spPr>
          <a:xfrm>
            <a:off x="5516217" y="2448525"/>
            <a:ext cx="2286000" cy="56965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TextBox 168"/>
          <p:cNvSpPr txBox="1"/>
          <p:nvPr/>
        </p:nvSpPr>
        <p:spPr>
          <a:xfrm>
            <a:off x="7961086" y="2446683"/>
            <a:ext cx="7257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170" name="TextBox 169"/>
          <p:cNvSpPr txBox="1"/>
          <p:nvPr/>
        </p:nvSpPr>
        <p:spPr>
          <a:xfrm>
            <a:off x="5570084" y="2456863"/>
            <a:ext cx="373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171" name="TextBox 170"/>
          <p:cNvSpPr txBox="1"/>
          <p:nvPr/>
        </p:nvSpPr>
        <p:spPr>
          <a:xfrm>
            <a:off x="6069496" y="2456622"/>
            <a:ext cx="373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0</a:t>
            </a:r>
            <a:endParaRPr lang="en-US" sz="2800" dirty="0"/>
          </a:p>
        </p:txBody>
      </p:sp>
      <p:sp>
        <p:nvSpPr>
          <p:cNvPr id="172" name="TextBox 171"/>
          <p:cNvSpPr txBox="1"/>
          <p:nvPr/>
        </p:nvSpPr>
        <p:spPr>
          <a:xfrm>
            <a:off x="5808623" y="2438641"/>
            <a:ext cx="373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0</a:t>
            </a:r>
            <a:endParaRPr lang="en-US" sz="2800" dirty="0"/>
          </a:p>
        </p:txBody>
      </p:sp>
      <p:sp>
        <p:nvSpPr>
          <p:cNvPr id="173" name="TextBox 172"/>
          <p:cNvSpPr txBox="1"/>
          <p:nvPr/>
        </p:nvSpPr>
        <p:spPr>
          <a:xfrm>
            <a:off x="6332084" y="2456863"/>
            <a:ext cx="373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174" name="TextBox 173"/>
          <p:cNvSpPr txBox="1"/>
          <p:nvPr/>
        </p:nvSpPr>
        <p:spPr>
          <a:xfrm>
            <a:off x="6583018" y="2456863"/>
            <a:ext cx="373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175" name="TextBox 174"/>
          <p:cNvSpPr txBox="1"/>
          <p:nvPr/>
        </p:nvSpPr>
        <p:spPr>
          <a:xfrm>
            <a:off x="6865484" y="2456622"/>
            <a:ext cx="373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176" name="TextBox 175"/>
          <p:cNvSpPr txBox="1"/>
          <p:nvPr/>
        </p:nvSpPr>
        <p:spPr>
          <a:xfrm>
            <a:off x="7104023" y="2456863"/>
            <a:ext cx="373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177" name="TextBox 176"/>
          <p:cNvSpPr txBox="1"/>
          <p:nvPr/>
        </p:nvSpPr>
        <p:spPr>
          <a:xfrm>
            <a:off x="7372379" y="2456863"/>
            <a:ext cx="373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178" name="TextBox 177"/>
          <p:cNvSpPr txBox="1"/>
          <p:nvPr/>
        </p:nvSpPr>
        <p:spPr>
          <a:xfrm>
            <a:off x="6059557" y="2448339"/>
            <a:ext cx="373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179" name="Rounded Rectangle 178"/>
          <p:cNvSpPr/>
          <p:nvPr/>
        </p:nvSpPr>
        <p:spPr>
          <a:xfrm>
            <a:off x="6135756" y="2511288"/>
            <a:ext cx="228600" cy="3810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Rectangle 179"/>
          <p:cNvSpPr/>
          <p:nvPr/>
        </p:nvSpPr>
        <p:spPr>
          <a:xfrm>
            <a:off x="5539410" y="3104267"/>
            <a:ext cx="2286000" cy="56965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TextBox 180"/>
          <p:cNvSpPr txBox="1"/>
          <p:nvPr/>
        </p:nvSpPr>
        <p:spPr>
          <a:xfrm>
            <a:off x="7984279" y="3102425"/>
            <a:ext cx="7257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3</a:t>
            </a:r>
            <a:endParaRPr lang="en-US" sz="2800" dirty="0"/>
          </a:p>
        </p:txBody>
      </p:sp>
      <p:sp>
        <p:nvSpPr>
          <p:cNvPr id="182" name="TextBox 181"/>
          <p:cNvSpPr txBox="1"/>
          <p:nvPr/>
        </p:nvSpPr>
        <p:spPr>
          <a:xfrm>
            <a:off x="5593277" y="3112605"/>
            <a:ext cx="373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183" name="TextBox 182"/>
          <p:cNvSpPr txBox="1"/>
          <p:nvPr/>
        </p:nvSpPr>
        <p:spPr>
          <a:xfrm>
            <a:off x="7117277" y="3112364"/>
            <a:ext cx="373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0</a:t>
            </a:r>
            <a:endParaRPr lang="en-US" sz="2800" dirty="0"/>
          </a:p>
        </p:txBody>
      </p:sp>
      <p:sp>
        <p:nvSpPr>
          <p:cNvPr id="184" name="TextBox 183"/>
          <p:cNvSpPr txBox="1"/>
          <p:nvPr/>
        </p:nvSpPr>
        <p:spPr>
          <a:xfrm>
            <a:off x="5831816" y="3094383"/>
            <a:ext cx="373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0</a:t>
            </a:r>
            <a:endParaRPr lang="en-US" sz="2800" dirty="0"/>
          </a:p>
        </p:txBody>
      </p:sp>
      <p:sp>
        <p:nvSpPr>
          <p:cNvPr id="185" name="TextBox 184"/>
          <p:cNvSpPr txBox="1"/>
          <p:nvPr/>
        </p:nvSpPr>
        <p:spPr>
          <a:xfrm>
            <a:off x="6355277" y="3112605"/>
            <a:ext cx="373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186" name="TextBox 185"/>
          <p:cNvSpPr txBox="1"/>
          <p:nvPr/>
        </p:nvSpPr>
        <p:spPr>
          <a:xfrm>
            <a:off x="6606211" y="3112605"/>
            <a:ext cx="373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187" name="TextBox 186"/>
          <p:cNvSpPr txBox="1"/>
          <p:nvPr/>
        </p:nvSpPr>
        <p:spPr>
          <a:xfrm>
            <a:off x="6888677" y="3112364"/>
            <a:ext cx="373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188" name="TextBox 187"/>
          <p:cNvSpPr txBox="1"/>
          <p:nvPr/>
        </p:nvSpPr>
        <p:spPr>
          <a:xfrm>
            <a:off x="6066184" y="3104322"/>
            <a:ext cx="373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0</a:t>
            </a:r>
            <a:endParaRPr lang="en-US" sz="2800" dirty="0"/>
          </a:p>
        </p:txBody>
      </p:sp>
      <p:sp>
        <p:nvSpPr>
          <p:cNvPr id="189" name="TextBox 188"/>
          <p:cNvSpPr txBox="1"/>
          <p:nvPr/>
        </p:nvSpPr>
        <p:spPr>
          <a:xfrm>
            <a:off x="7395572" y="3112605"/>
            <a:ext cx="373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190" name="TextBox 189"/>
          <p:cNvSpPr txBox="1"/>
          <p:nvPr/>
        </p:nvSpPr>
        <p:spPr>
          <a:xfrm>
            <a:off x="7107338" y="3104081"/>
            <a:ext cx="373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191" name="Rounded Rectangle 190"/>
          <p:cNvSpPr/>
          <p:nvPr/>
        </p:nvSpPr>
        <p:spPr>
          <a:xfrm>
            <a:off x="7193476" y="3167030"/>
            <a:ext cx="228600" cy="3810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TextBox 191"/>
          <p:cNvSpPr txBox="1"/>
          <p:nvPr/>
        </p:nvSpPr>
        <p:spPr>
          <a:xfrm>
            <a:off x="6553200" y="3505202"/>
            <a:ext cx="990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.</a:t>
            </a:r>
          </a:p>
          <a:p>
            <a:r>
              <a:rPr lang="en-US" sz="2800" dirty="0" smtClean="0"/>
              <a:t>.</a:t>
            </a:r>
          </a:p>
          <a:p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193" name="Rectangle 192"/>
          <p:cNvSpPr/>
          <p:nvPr/>
        </p:nvSpPr>
        <p:spPr>
          <a:xfrm>
            <a:off x="5572539" y="4840542"/>
            <a:ext cx="2286000" cy="56965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TextBox 193"/>
          <p:cNvSpPr txBox="1"/>
          <p:nvPr/>
        </p:nvSpPr>
        <p:spPr>
          <a:xfrm>
            <a:off x="8017408" y="4838700"/>
            <a:ext cx="7257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k</a:t>
            </a:r>
          </a:p>
        </p:txBody>
      </p:sp>
      <p:sp>
        <p:nvSpPr>
          <p:cNvPr id="195" name="TextBox 194"/>
          <p:cNvSpPr txBox="1"/>
          <p:nvPr/>
        </p:nvSpPr>
        <p:spPr>
          <a:xfrm>
            <a:off x="7162801" y="4850295"/>
            <a:ext cx="373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0</a:t>
            </a:r>
            <a:endParaRPr lang="en-US" sz="2800" dirty="0"/>
          </a:p>
        </p:txBody>
      </p:sp>
      <p:sp>
        <p:nvSpPr>
          <p:cNvPr id="196" name="TextBox 195"/>
          <p:cNvSpPr txBox="1"/>
          <p:nvPr/>
        </p:nvSpPr>
        <p:spPr>
          <a:xfrm>
            <a:off x="5570084" y="4848639"/>
            <a:ext cx="373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0</a:t>
            </a:r>
            <a:endParaRPr lang="en-US" sz="2800" dirty="0"/>
          </a:p>
        </p:txBody>
      </p:sp>
      <p:sp>
        <p:nvSpPr>
          <p:cNvPr id="197" name="TextBox 196"/>
          <p:cNvSpPr txBox="1"/>
          <p:nvPr/>
        </p:nvSpPr>
        <p:spPr>
          <a:xfrm>
            <a:off x="5864945" y="4830658"/>
            <a:ext cx="373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0</a:t>
            </a:r>
            <a:endParaRPr lang="en-US" sz="2800" dirty="0"/>
          </a:p>
        </p:txBody>
      </p:sp>
      <p:sp>
        <p:nvSpPr>
          <p:cNvPr id="198" name="TextBox 197"/>
          <p:cNvSpPr txBox="1"/>
          <p:nvPr/>
        </p:nvSpPr>
        <p:spPr>
          <a:xfrm>
            <a:off x="6388406" y="4848880"/>
            <a:ext cx="373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0</a:t>
            </a:r>
            <a:endParaRPr lang="en-US" sz="2800" dirty="0"/>
          </a:p>
        </p:txBody>
      </p:sp>
      <p:sp>
        <p:nvSpPr>
          <p:cNvPr id="199" name="TextBox 198"/>
          <p:cNvSpPr txBox="1"/>
          <p:nvPr/>
        </p:nvSpPr>
        <p:spPr>
          <a:xfrm>
            <a:off x="6639340" y="4848880"/>
            <a:ext cx="373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0</a:t>
            </a:r>
            <a:endParaRPr lang="en-US" sz="2800" dirty="0"/>
          </a:p>
        </p:txBody>
      </p:sp>
      <p:sp>
        <p:nvSpPr>
          <p:cNvPr id="200" name="TextBox 199"/>
          <p:cNvSpPr txBox="1"/>
          <p:nvPr/>
        </p:nvSpPr>
        <p:spPr>
          <a:xfrm>
            <a:off x="6921806" y="4848639"/>
            <a:ext cx="373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0</a:t>
            </a:r>
            <a:endParaRPr lang="en-US" sz="2800" dirty="0"/>
          </a:p>
        </p:txBody>
      </p:sp>
      <p:sp>
        <p:nvSpPr>
          <p:cNvPr id="201" name="TextBox 200"/>
          <p:cNvSpPr txBox="1"/>
          <p:nvPr/>
        </p:nvSpPr>
        <p:spPr>
          <a:xfrm>
            <a:off x="6099313" y="4840597"/>
            <a:ext cx="373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0</a:t>
            </a:r>
            <a:endParaRPr lang="en-US" sz="2800" dirty="0"/>
          </a:p>
        </p:txBody>
      </p:sp>
      <p:sp>
        <p:nvSpPr>
          <p:cNvPr id="202" name="TextBox 201"/>
          <p:cNvSpPr txBox="1"/>
          <p:nvPr/>
        </p:nvSpPr>
        <p:spPr>
          <a:xfrm>
            <a:off x="7428701" y="4848880"/>
            <a:ext cx="373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0</a:t>
            </a:r>
            <a:endParaRPr lang="en-US" sz="2800" dirty="0"/>
          </a:p>
        </p:txBody>
      </p:sp>
      <p:sp>
        <p:nvSpPr>
          <p:cNvPr id="203" name="TextBox 202"/>
          <p:cNvSpPr txBox="1"/>
          <p:nvPr/>
        </p:nvSpPr>
        <p:spPr>
          <a:xfrm>
            <a:off x="5560145" y="4840356"/>
            <a:ext cx="373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204" name="Rounded Rectangle 203"/>
          <p:cNvSpPr/>
          <p:nvPr/>
        </p:nvSpPr>
        <p:spPr>
          <a:xfrm>
            <a:off x="5648739" y="4903305"/>
            <a:ext cx="228600" cy="3810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Rectangle 204"/>
          <p:cNvSpPr/>
          <p:nvPr/>
        </p:nvSpPr>
        <p:spPr>
          <a:xfrm>
            <a:off x="5572539" y="5983542"/>
            <a:ext cx="2286000" cy="56965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TextBox 205"/>
          <p:cNvSpPr txBox="1"/>
          <p:nvPr/>
        </p:nvSpPr>
        <p:spPr>
          <a:xfrm>
            <a:off x="7848600" y="5981700"/>
            <a:ext cx="16599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Parallel</a:t>
            </a:r>
            <a:endParaRPr lang="en-US" sz="2800" dirty="0"/>
          </a:p>
        </p:txBody>
      </p:sp>
      <p:sp>
        <p:nvSpPr>
          <p:cNvPr id="207" name="TextBox 206"/>
          <p:cNvSpPr txBox="1"/>
          <p:nvPr/>
        </p:nvSpPr>
        <p:spPr>
          <a:xfrm>
            <a:off x="7162801" y="5993295"/>
            <a:ext cx="373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208" name="TextBox 207"/>
          <p:cNvSpPr txBox="1"/>
          <p:nvPr/>
        </p:nvSpPr>
        <p:spPr>
          <a:xfrm>
            <a:off x="6361044" y="5991639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0 0 0</a:t>
            </a:r>
            <a:endParaRPr lang="en-US" sz="2800" dirty="0"/>
          </a:p>
        </p:txBody>
      </p:sp>
      <p:sp>
        <p:nvSpPr>
          <p:cNvPr id="209" name="TextBox 208"/>
          <p:cNvSpPr txBox="1"/>
          <p:nvPr/>
        </p:nvSpPr>
        <p:spPr>
          <a:xfrm>
            <a:off x="5864945" y="5973658"/>
            <a:ext cx="373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212" name="TextBox 211"/>
          <p:cNvSpPr txBox="1"/>
          <p:nvPr/>
        </p:nvSpPr>
        <p:spPr>
          <a:xfrm>
            <a:off x="5596589" y="5983597"/>
            <a:ext cx="373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213" name="TextBox 212"/>
          <p:cNvSpPr txBox="1"/>
          <p:nvPr/>
        </p:nvSpPr>
        <p:spPr>
          <a:xfrm>
            <a:off x="6099313" y="5983597"/>
            <a:ext cx="373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214" name="TextBox 213"/>
          <p:cNvSpPr txBox="1"/>
          <p:nvPr/>
        </p:nvSpPr>
        <p:spPr>
          <a:xfrm>
            <a:off x="7428701" y="5991880"/>
            <a:ext cx="373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215" name="TextBox 214"/>
          <p:cNvSpPr txBox="1"/>
          <p:nvPr/>
        </p:nvSpPr>
        <p:spPr>
          <a:xfrm>
            <a:off x="6361044" y="5983597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1 1 1</a:t>
            </a:r>
            <a:endParaRPr lang="en-US" sz="2800" dirty="0"/>
          </a:p>
        </p:txBody>
      </p:sp>
      <p:sp>
        <p:nvSpPr>
          <p:cNvPr id="216" name="Rounded Rectangle 215"/>
          <p:cNvSpPr/>
          <p:nvPr/>
        </p:nvSpPr>
        <p:spPr>
          <a:xfrm>
            <a:off x="6437244" y="6049858"/>
            <a:ext cx="725556" cy="3810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ransition advTm="7480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4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2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3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00"/>
                            </p:stCondLst>
                            <p:childTnLst>
                              <p:par>
                                <p:cTn id="107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4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2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3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200"/>
                            </p:stCondLst>
                            <p:childTnLst>
                              <p:par>
                                <p:cTn id="122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500"/>
                            </p:stCondLst>
                            <p:childTnLst>
                              <p:par>
                                <p:cTn id="145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grpId="3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800"/>
                            </p:stCondLst>
                            <p:childTnLst>
                              <p:par>
                                <p:cTn id="150" presetID="1" presetClass="entr" presetSubtype="0" fill="hold" grpId="1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100"/>
                            </p:stCondLst>
                            <p:childTnLst>
                              <p:par>
                                <p:cTn id="153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2100"/>
                            </p:stCondLst>
                            <p:childTnLst>
                              <p:par>
                                <p:cTn id="156" presetID="1" presetClass="entr" presetSubtype="0" fill="hold" grpId="1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xit" presetSubtype="0" fill="hold" grpId="4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ntr" presetSubtype="0" fill="hold" grpId="2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xit" presetSubtype="0" fill="hold" grpId="3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2700"/>
                            </p:stCondLst>
                            <p:childTnLst>
                              <p:par>
                                <p:cTn id="165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3000"/>
                            </p:stCondLst>
                            <p:childTnLst>
                              <p:par>
                                <p:cTn id="168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" presetClass="exit" presetSubtype="0" fill="hold" grpId="3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" presetClass="entr" presetSubtype="0" fill="hold" grpId="1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xit" presetSubtype="0" fill="hold" grpId="2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ntr" presetSubtype="0" fill="hold" grpId="1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exit" presetSubtype="0" fill="hold" grpId="4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" presetClass="entr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" presetClass="exit" presetSubtype="0" fill="hold" grpId="3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" presetClass="entr" presetSubtype="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" presetClass="exit" presetSubtype="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" presetClass="entr" presetSubtype="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" presetClass="exit" presetSubtype="0" fill="hold" grpId="4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" presetClass="entr" presetSubtype="0" fill="hold" grpId="2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" presetClass="exit" presetSubtype="0" fill="hold" grpId="3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7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94" grpId="0" animBg="1"/>
      <p:bldP spid="95" grpId="0"/>
      <p:bldP spid="96" grpId="0"/>
      <p:bldP spid="97" grpId="0"/>
      <p:bldP spid="97" grpId="1"/>
      <p:bldP spid="97" grpId="2"/>
      <p:bldP spid="97" grpId="3"/>
      <p:bldP spid="97" grpId="4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4" grpId="1"/>
      <p:bldP spid="104" grpId="2"/>
      <p:bldP spid="104" grpId="3"/>
      <p:bldP spid="105" grpId="0" animBg="1"/>
      <p:bldP spid="168" grpId="0" animBg="1"/>
      <p:bldP spid="169" grpId="0"/>
      <p:bldP spid="170" grpId="0"/>
      <p:bldP spid="171" grpId="0"/>
      <p:bldP spid="171" grpId="1"/>
      <p:bldP spid="171" grpId="2"/>
      <p:bldP spid="171" grpId="3"/>
      <p:bldP spid="171" grpId="4"/>
      <p:bldP spid="172" grpId="0"/>
      <p:bldP spid="173" grpId="0"/>
      <p:bldP spid="174" grpId="0"/>
      <p:bldP spid="175" grpId="0"/>
      <p:bldP spid="176" grpId="0"/>
      <p:bldP spid="177" grpId="0"/>
      <p:bldP spid="178" grpId="0"/>
      <p:bldP spid="178" grpId="1"/>
      <p:bldP spid="178" grpId="2"/>
      <p:bldP spid="178" grpId="3"/>
      <p:bldP spid="179" grpId="0" animBg="1"/>
      <p:bldP spid="180" grpId="0" animBg="1"/>
      <p:bldP spid="181" grpId="0"/>
      <p:bldP spid="182" grpId="0"/>
      <p:bldP spid="183" grpId="0"/>
      <p:bldP spid="183" grpId="1"/>
      <p:bldP spid="183" grpId="2"/>
      <p:bldP spid="183" grpId="3"/>
      <p:bldP spid="183" grpId="4"/>
      <p:bldP spid="184" grpId="0"/>
      <p:bldP spid="185" grpId="0"/>
      <p:bldP spid="186" grpId="0"/>
      <p:bldP spid="187" grpId="0"/>
      <p:bldP spid="188" grpId="0"/>
      <p:bldP spid="189" grpId="0"/>
      <p:bldP spid="190" grpId="0"/>
      <p:bldP spid="190" grpId="1"/>
      <p:bldP spid="190" grpId="2"/>
      <p:bldP spid="190" grpId="3"/>
      <p:bldP spid="191" grpId="0" animBg="1"/>
      <p:bldP spid="192" grpId="0"/>
      <p:bldP spid="193" grpId="0" animBg="1"/>
      <p:bldP spid="194" grpId="0"/>
      <p:bldP spid="195" grpId="0"/>
      <p:bldP spid="196" grpId="0"/>
      <p:bldP spid="196" grpId="1"/>
      <p:bldP spid="196" grpId="2"/>
      <p:bldP spid="196" grpId="3"/>
      <p:bldP spid="196" grpId="4"/>
      <p:bldP spid="197" grpId="0"/>
      <p:bldP spid="198" grpId="0"/>
      <p:bldP spid="199" grpId="0"/>
      <p:bldP spid="200" grpId="0"/>
      <p:bldP spid="201" grpId="0"/>
      <p:bldP spid="202" grpId="0"/>
      <p:bldP spid="203" grpId="0"/>
      <p:bldP spid="203" grpId="1"/>
      <p:bldP spid="203" grpId="2"/>
      <p:bldP spid="203" grpId="3"/>
      <p:bldP spid="204" grpId="0" animBg="1"/>
      <p:bldP spid="205" grpId="0" animBg="1"/>
      <p:bldP spid="206" grpId="0"/>
      <p:bldP spid="207" grpId="0"/>
      <p:bldP spid="208" grpId="0"/>
      <p:bldP spid="208" grpId="1"/>
      <p:bldP spid="208" grpId="2"/>
      <p:bldP spid="208" grpId="3"/>
      <p:bldP spid="208" grpId="4"/>
      <p:bldP spid="209" grpId="0"/>
      <p:bldP spid="212" grpId="0"/>
      <p:bldP spid="213" grpId="0"/>
      <p:bldP spid="214" grpId="0"/>
      <p:bldP spid="215" grpId="0"/>
      <p:bldP spid="215" grpId="1"/>
      <p:bldP spid="215" grpId="2"/>
      <p:bldP spid="215" grpId="3"/>
      <p:bldP spid="21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Randomness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NIST Statistical Test Suite 2.2.1 </a:t>
            </a:r>
            <a:r>
              <a:rPr lang="en-US" dirty="0" smtClean="0"/>
              <a:t>(Aug. 2010)</a:t>
            </a:r>
            <a:endParaRPr lang="en-US" dirty="0"/>
          </a:p>
          <a:p>
            <a:pPr lvl="1"/>
            <a:r>
              <a:rPr lang="en-US" dirty="0"/>
              <a:t>15 </a:t>
            </a:r>
            <a:r>
              <a:rPr lang="en-US" dirty="0" smtClean="0"/>
              <a:t>tests</a:t>
            </a:r>
          </a:p>
          <a:p>
            <a:pPr lvl="1"/>
            <a:endParaRPr lang="en-US" dirty="0"/>
          </a:p>
          <a:p>
            <a:r>
              <a:rPr lang="en-US" dirty="0"/>
              <a:t>10 sequences of 200,000 bits </a:t>
            </a:r>
          </a:p>
          <a:p>
            <a:pPr lvl="1"/>
            <a:r>
              <a:rPr lang="en-US" dirty="0"/>
              <a:t>Generated from flash bits with pure RTN </a:t>
            </a:r>
          </a:p>
          <a:p>
            <a:pPr lvl="1"/>
            <a:r>
              <a:rPr lang="en-US" b="1" dirty="0"/>
              <a:t>All pass</a:t>
            </a:r>
            <a:r>
              <a:rPr lang="en-US" b="1" dirty="0" smtClean="0"/>
              <a:t>!</a:t>
            </a:r>
          </a:p>
          <a:p>
            <a:pPr lvl="1"/>
            <a:endParaRPr lang="en-US" dirty="0"/>
          </a:p>
          <a:p>
            <a:r>
              <a:rPr lang="en-US" dirty="0"/>
              <a:t>10 sequences of 600,00 bits tested</a:t>
            </a:r>
          </a:p>
          <a:p>
            <a:pPr lvl="1"/>
            <a:r>
              <a:rPr lang="en-US" dirty="0" smtClean="0"/>
              <a:t>Generated from flash bits with RTN components</a:t>
            </a:r>
            <a:endParaRPr lang="en-US" dirty="0"/>
          </a:p>
          <a:p>
            <a:pPr lvl="1"/>
            <a:r>
              <a:rPr lang="en-US" b="1" dirty="0"/>
              <a:t>All pass!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75F2B9-571E-4DF6-A521-429A1E664A52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864731"/>
      </p:ext>
    </p:extLst>
  </p:cSld>
  <p:clrMapOvr>
    <a:masterClrMapping/>
  </p:clrMapOvr>
  <p:transition advTm="30738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Throughput: bits with Pure RTN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5394130"/>
              </p:ext>
            </p:extLst>
          </p:nvPr>
        </p:nvGraphicFramePr>
        <p:xfrm>
          <a:off x="533401" y="1295400"/>
          <a:ext cx="8001001" cy="4864608"/>
        </p:xfrm>
        <a:graphic>
          <a:graphicData uri="http://schemas.openxmlformats.org/drawingml/2006/table">
            <a:tbl>
              <a:tblPr/>
              <a:tblGrid>
                <a:gridCol w="2250281"/>
                <a:gridCol w="1333500"/>
                <a:gridCol w="1500188"/>
                <a:gridCol w="1416844"/>
                <a:gridCol w="1500188"/>
              </a:tblGrid>
              <a:tr h="640354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>
                          <a:latin typeface="+mn-lt"/>
                          <a:ea typeface="宋体"/>
                          <a:cs typeface="Arial"/>
                        </a:rPr>
                        <a:t>Chip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>
                          <a:latin typeface="+mn-lt"/>
                          <a:ea typeface="宋体"/>
                          <a:cs typeface="Arial"/>
                        </a:rPr>
                        <a:t>Hynix SLC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>
                          <a:latin typeface="+mn-lt"/>
                          <a:ea typeface="宋体"/>
                          <a:cs typeface="Arial"/>
                        </a:rPr>
                        <a:t>Numonyx SLC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>
                          <a:latin typeface="+mn-lt"/>
                          <a:ea typeface="宋体"/>
                          <a:cs typeface="Arial"/>
                        </a:rPr>
                        <a:t>Micron SLC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>
                          <a:latin typeface="+mn-lt"/>
                          <a:ea typeface="宋体"/>
                          <a:cs typeface="Arial"/>
                        </a:rPr>
                        <a:t>Micron MLC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0354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>
                          <a:latin typeface="+mn-lt"/>
                          <a:ea typeface="宋体"/>
                          <a:cs typeface="Arial"/>
                        </a:rPr>
                        <a:t>Reading speed (KHz)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 smtClean="0">
                          <a:latin typeface="+mn-lt"/>
                          <a:ea typeface="宋体"/>
                          <a:cs typeface="Arial"/>
                        </a:rPr>
                        <a:t>46.5</a:t>
                      </a:r>
                      <a:endParaRPr lang="en-US" sz="2400" spc="-5" dirty="0">
                        <a:latin typeface="+mn-lt"/>
                        <a:ea typeface="宋体"/>
                        <a:cs typeface="Arial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 smtClean="0">
                          <a:latin typeface="+mn-lt"/>
                          <a:ea typeface="宋体"/>
                          <a:cs typeface="Arial"/>
                        </a:rPr>
                        <a:t>45.3</a:t>
                      </a:r>
                      <a:endParaRPr lang="en-US" sz="2400" spc="-5" dirty="0">
                        <a:latin typeface="+mn-lt"/>
                        <a:ea typeface="宋体"/>
                        <a:cs typeface="Arial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 smtClean="0">
                          <a:latin typeface="+mn-lt"/>
                          <a:ea typeface="宋体"/>
                          <a:cs typeface="Arial"/>
                        </a:rPr>
                        <a:t>43.1</a:t>
                      </a:r>
                      <a:endParaRPr lang="en-US" sz="2400" spc="-5" dirty="0">
                        <a:latin typeface="+mn-lt"/>
                        <a:ea typeface="宋体"/>
                        <a:cs typeface="Arial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 smtClean="0">
                          <a:latin typeface="+mn-lt"/>
                          <a:ea typeface="宋体"/>
                          <a:cs typeface="Arial"/>
                        </a:rPr>
                        <a:t>17.8</a:t>
                      </a:r>
                      <a:endParaRPr lang="en-US" sz="2400" spc="-5" dirty="0">
                        <a:latin typeface="+mn-lt"/>
                        <a:ea typeface="宋体"/>
                        <a:cs typeface="Arial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3019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>
                          <a:latin typeface="+mn-lt"/>
                          <a:ea typeface="宋体"/>
                          <a:cs typeface="Arial"/>
                        </a:rPr>
                        <a:t>Number of bits characterized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>
                          <a:latin typeface="+mn-lt"/>
                          <a:ea typeface="宋体"/>
                          <a:cs typeface="Arial"/>
                        </a:rPr>
                        <a:t>303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>
                          <a:latin typeface="+mn-lt"/>
                          <a:ea typeface="宋体"/>
                          <a:cs typeface="Arial"/>
                        </a:rPr>
                        <a:t>478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>
                          <a:latin typeface="+mn-lt"/>
                          <a:ea typeface="宋体"/>
                          <a:cs typeface="Arial"/>
                        </a:rPr>
                        <a:t>1030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>
                          <a:latin typeface="+mn-lt"/>
                          <a:ea typeface="宋体"/>
                          <a:cs typeface="Arial"/>
                        </a:rPr>
                        <a:t>134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3019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>
                          <a:latin typeface="+mn-lt"/>
                          <a:ea typeface="宋体"/>
                          <a:cs typeface="Arial"/>
                        </a:rPr>
                        <a:t>Number of  bits identified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>
                          <a:latin typeface="+mn-lt"/>
                          <a:ea typeface="宋体"/>
                          <a:cs typeface="Arial"/>
                        </a:rPr>
                        <a:t>9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>
                          <a:latin typeface="+mn-lt"/>
                          <a:ea typeface="宋体"/>
                          <a:cs typeface="Arial"/>
                        </a:rPr>
                        <a:t>16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>
                          <a:latin typeface="+mn-lt"/>
                          <a:ea typeface="宋体"/>
                          <a:cs typeface="Arial"/>
                        </a:rPr>
                        <a:t>5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>
                          <a:latin typeface="+mn-lt"/>
                          <a:ea typeface="宋体"/>
                          <a:cs typeface="Arial"/>
                        </a:rPr>
                        <a:t>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3019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>
                          <a:latin typeface="+mn-lt"/>
                          <a:ea typeface="宋体"/>
                          <a:cs typeface="Arial"/>
                        </a:rPr>
                        <a:t>Max throughput </a:t>
                      </a:r>
                      <a:r>
                        <a:rPr lang="en-US" sz="2400" spc="-5" dirty="0" smtClean="0">
                          <a:latin typeface="+mn-lt"/>
                          <a:ea typeface="宋体"/>
                          <a:cs typeface="Arial"/>
                        </a:rPr>
                        <a:t>(Kbits/sec</a:t>
                      </a:r>
                      <a:r>
                        <a:rPr lang="en-US" sz="2400" spc="-5" dirty="0">
                          <a:latin typeface="+mn-lt"/>
                          <a:ea typeface="宋体"/>
                          <a:cs typeface="Arial"/>
                        </a:rPr>
                        <a:t>)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 smtClean="0">
                          <a:latin typeface="+mn-lt"/>
                          <a:ea typeface="宋体"/>
                          <a:cs typeface="Arial"/>
                        </a:rPr>
                        <a:t>8.03</a:t>
                      </a:r>
                      <a:endParaRPr lang="en-US" sz="2400" spc="-5" dirty="0">
                        <a:latin typeface="+mn-lt"/>
                        <a:ea typeface="宋体"/>
                        <a:cs typeface="Arial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 smtClean="0">
                          <a:latin typeface="+mn-lt"/>
                          <a:ea typeface="宋体"/>
                          <a:cs typeface="Arial"/>
                        </a:rPr>
                        <a:t>5.35</a:t>
                      </a:r>
                      <a:endParaRPr lang="en-US" sz="2400" spc="-5" dirty="0">
                        <a:latin typeface="+mn-lt"/>
                        <a:ea typeface="宋体"/>
                        <a:cs typeface="Arial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 smtClean="0">
                          <a:latin typeface="+mn-lt"/>
                          <a:ea typeface="宋体"/>
                          <a:cs typeface="Arial"/>
                        </a:rPr>
                        <a:t>2.71</a:t>
                      </a:r>
                      <a:endParaRPr lang="en-US" sz="2400" spc="-5" dirty="0">
                        <a:latin typeface="+mn-lt"/>
                        <a:ea typeface="宋体"/>
                        <a:cs typeface="Arial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>
                          <a:latin typeface="+mn-lt"/>
                          <a:ea typeface="宋体"/>
                          <a:cs typeface="Arial"/>
                        </a:rPr>
                        <a:t>--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3019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 smtClean="0">
                          <a:latin typeface="+mn-lt"/>
                          <a:ea typeface="宋体"/>
                          <a:cs typeface="Arial"/>
                        </a:rPr>
                        <a:t>Avg. </a:t>
                      </a:r>
                      <a:r>
                        <a:rPr lang="en-US" sz="2400" spc="-5" dirty="0">
                          <a:latin typeface="+mn-lt"/>
                          <a:ea typeface="宋体"/>
                          <a:cs typeface="Arial"/>
                        </a:rPr>
                        <a:t>throughput </a:t>
                      </a:r>
                      <a:r>
                        <a:rPr lang="en-US" sz="2400" spc="-5" dirty="0" smtClean="0">
                          <a:latin typeface="+mn-lt"/>
                          <a:ea typeface="宋体"/>
                          <a:cs typeface="Arial"/>
                        </a:rPr>
                        <a:t>(Kbits/sec</a:t>
                      </a:r>
                      <a:r>
                        <a:rPr lang="en-US" sz="2400" spc="-5" dirty="0">
                          <a:latin typeface="+mn-lt"/>
                          <a:ea typeface="宋体"/>
                          <a:cs typeface="Arial"/>
                        </a:rPr>
                        <a:t>)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 smtClean="0">
                          <a:latin typeface="+mn-lt"/>
                          <a:ea typeface="宋体"/>
                          <a:cs typeface="Arial"/>
                        </a:rPr>
                        <a:t>3.27</a:t>
                      </a:r>
                      <a:endParaRPr lang="en-US" sz="2400" spc="-5" dirty="0">
                        <a:latin typeface="+mn-lt"/>
                        <a:ea typeface="宋体"/>
                        <a:cs typeface="Arial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 smtClean="0">
                          <a:latin typeface="+mn-lt"/>
                          <a:ea typeface="宋体"/>
                          <a:cs typeface="Arial"/>
                        </a:rPr>
                        <a:t>1.79</a:t>
                      </a:r>
                      <a:endParaRPr lang="en-US" sz="2400" spc="-5" dirty="0">
                        <a:latin typeface="+mn-lt"/>
                        <a:ea typeface="宋体"/>
                        <a:cs typeface="Arial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 smtClean="0">
                          <a:latin typeface="+mn-lt"/>
                          <a:ea typeface="宋体"/>
                          <a:cs typeface="Arial"/>
                        </a:rPr>
                        <a:t>0.848</a:t>
                      </a:r>
                      <a:endParaRPr lang="en-US" sz="2400" spc="-5" dirty="0">
                        <a:latin typeface="+mn-lt"/>
                        <a:ea typeface="宋体"/>
                        <a:cs typeface="Arial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>
                          <a:latin typeface="+mn-lt"/>
                          <a:ea typeface="宋体"/>
                          <a:cs typeface="Arial"/>
                        </a:rPr>
                        <a:t>--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3019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>
                          <a:latin typeface="+mn-lt"/>
                          <a:ea typeface="宋体"/>
                          <a:cs typeface="Arial"/>
                        </a:rPr>
                        <a:t>Min throughput (bits/sec)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 smtClean="0">
                          <a:latin typeface="+mn-lt"/>
                          <a:ea typeface="宋体"/>
                          <a:cs typeface="Arial"/>
                        </a:rPr>
                        <a:t>107</a:t>
                      </a:r>
                      <a:endParaRPr lang="en-US" sz="2400" spc="-5" dirty="0">
                        <a:latin typeface="+mn-lt"/>
                        <a:ea typeface="宋体"/>
                        <a:cs typeface="Arial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 smtClean="0">
                          <a:latin typeface="+mn-lt"/>
                          <a:ea typeface="宋体"/>
                          <a:cs typeface="Arial"/>
                        </a:rPr>
                        <a:t>34.8</a:t>
                      </a:r>
                      <a:endParaRPr lang="en-US" sz="2400" spc="-5" dirty="0">
                        <a:latin typeface="+mn-lt"/>
                        <a:ea typeface="宋体"/>
                        <a:cs typeface="Arial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>
                          <a:latin typeface="+mn-lt"/>
                          <a:ea typeface="宋体"/>
                          <a:cs typeface="Arial"/>
                        </a:rPr>
                        <a:t>8.14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>
                          <a:latin typeface="+mn-lt"/>
                          <a:ea typeface="宋体"/>
                          <a:cs typeface="Arial"/>
                        </a:rPr>
                        <a:t>--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2842968" y="2667000"/>
            <a:ext cx="5691432" cy="13716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2819401" y="4038600"/>
            <a:ext cx="5715000" cy="7620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2819401" y="4800600"/>
            <a:ext cx="5715000" cy="6858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75F2B9-571E-4DF6-A521-429A1E664A52}" type="slidenum">
              <a:rPr lang="en-US" smtClean="0"/>
              <a:pPr/>
              <a:t>26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15317408"/>
      </p:ext>
    </p:extLst>
  </p:cSld>
  <p:clrMapOvr>
    <a:masterClrMapping/>
  </p:clrMapOvr>
  <p:transition advTm="4380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770"/>
            <a:ext cx="8991600" cy="73057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Throughput: bits with RTN component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951690"/>
              </p:ext>
            </p:extLst>
          </p:nvPr>
        </p:nvGraphicFramePr>
        <p:xfrm>
          <a:off x="609600" y="1295398"/>
          <a:ext cx="7696200" cy="4876802"/>
        </p:xfrm>
        <a:graphic>
          <a:graphicData uri="http://schemas.openxmlformats.org/drawingml/2006/table">
            <a:tbl>
              <a:tblPr/>
              <a:tblGrid>
                <a:gridCol w="2180591"/>
                <a:gridCol w="1410970"/>
                <a:gridCol w="1539240"/>
                <a:gridCol w="1282700"/>
                <a:gridCol w="1282699"/>
              </a:tblGrid>
              <a:tr h="696686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>
                          <a:latin typeface="+mn-lt"/>
                          <a:ea typeface="宋体"/>
                          <a:cs typeface="Arial"/>
                        </a:rPr>
                        <a:t>Chip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 err="1">
                          <a:latin typeface="+mn-lt"/>
                          <a:ea typeface="宋体"/>
                          <a:cs typeface="Arial"/>
                        </a:rPr>
                        <a:t>Hynix</a:t>
                      </a:r>
                      <a:r>
                        <a:rPr lang="en-US" sz="2400" spc="-5" dirty="0">
                          <a:latin typeface="+mn-lt"/>
                          <a:ea typeface="宋体"/>
                          <a:cs typeface="Arial"/>
                        </a:rPr>
                        <a:t> SLC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>
                          <a:latin typeface="+mn-lt"/>
                          <a:ea typeface="宋体"/>
                          <a:cs typeface="Arial"/>
                        </a:rPr>
                        <a:t>Numonyx SLC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>
                          <a:latin typeface="+mn-lt"/>
                          <a:ea typeface="宋体"/>
                          <a:cs typeface="Arial"/>
                        </a:rPr>
                        <a:t>Micron SLC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>
                          <a:latin typeface="+mn-lt"/>
                          <a:ea typeface="宋体"/>
                          <a:cs typeface="Arial"/>
                        </a:rPr>
                        <a:t>Micron MLC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686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>
                          <a:latin typeface="+mn-lt"/>
                          <a:ea typeface="宋体"/>
                          <a:cs typeface="Arial"/>
                        </a:rPr>
                        <a:t>Reading speed (KHz)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 smtClean="0">
                          <a:latin typeface="+mn-lt"/>
                          <a:ea typeface="宋体"/>
                          <a:cs typeface="Arial"/>
                        </a:rPr>
                        <a:t>46.5</a:t>
                      </a:r>
                      <a:endParaRPr lang="en-US" sz="2400" spc="-5" dirty="0">
                        <a:latin typeface="+mn-lt"/>
                        <a:ea typeface="宋体"/>
                        <a:cs typeface="Arial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 smtClean="0">
                          <a:latin typeface="+mn-lt"/>
                          <a:ea typeface="宋体"/>
                          <a:cs typeface="Arial"/>
                        </a:rPr>
                        <a:t>45.3</a:t>
                      </a:r>
                      <a:endParaRPr lang="en-US" sz="2400" spc="-5" dirty="0">
                        <a:latin typeface="+mn-lt"/>
                        <a:ea typeface="宋体"/>
                        <a:cs typeface="Arial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 smtClean="0">
                          <a:latin typeface="+mn-lt"/>
                          <a:ea typeface="宋体"/>
                          <a:cs typeface="Arial"/>
                        </a:rPr>
                        <a:t>43.1</a:t>
                      </a:r>
                      <a:endParaRPr lang="en-US" sz="2400" spc="-5" dirty="0">
                        <a:latin typeface="+mn-lt"/>
                        <a:ea typeface="宋体"/>
                        <a:cs typeface="Arial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 smtClean="0">
                          <a:latin typeface="+mn-lt"/>
                          <a:ea typeface="宋体"/>
                          <a:cs typeface="Arial"/>
                        </a:rPr>
                        <a:t>17.8</a:t>
                      </a:r>
                      <a:endParaRPr lang="en-US" sz="2400" spc="-5" dirty="0">
                        <a:latin typeface="+mn-lt"/>
                        <a:ea typeface="宋体"/>
                        <a:cs typeface="Arial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686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>
                          <a:latin typeface="+mn-lt"/>
                          <a:ea typeface="宋体"/>
                          <a:cs typeface="Arial"/>
                        </a:rPr>
                        <a:t>Number of bits characterized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>
                          <a:latin typeface="+mn-lt"/>
                          <a:ea typeface="宋体"/>
                          <a:cs typeface="Arial"/>
                        </a:rPr>
                        <a:t>303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>
                          <a:latin typeface="+mn-lt"/>
                          <a:ea typeface="宋体"/>
                          <a:cs typeface="Arial"/>
                        </a:rPr>
                        <a:t>478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>
                          <a:latin typeface="+mn-lt"/>
                          <a:ea typeface="宋体"/>
                          <a:cs typeface="Arial"/>
                        </a:rPr>
                        <a:t>1030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>
                          <a:latin typeface="+mn-lt"/>
                          <a:ea typeface="宋体"/>
                          <a:cs typeface="Arial"/>
                        </a:rPr>
                        <a:t>134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686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>
                          <a:latin typeface="+mn-lt"/>
                          <a:ea typeface="宋体"/>
                          <a:cs typeface="Arial"/>
                        </a:rPr>
                        <a:t>Number of  bits identified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>
                          <a:latin typeface="+mn-lt"/>
                          <a:ea typeface="宋体"/>
                          <a:cs typeface="Arial"/>
                        </a:rPr>
                        <a:t>27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>
                          <a:latin typeface="+mn-lt"/>
                          <a:ea typeface="宋体"/>
                          <a:cs typeface="Arial"/>
                        </a:rPr>
                        <a:t>81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>
                          <a:latin typeface="+mn-lt"/>
                          <a:ea typeface="宋体"/>
                          <a:cs typeface="Arial"/>
                        </a:rPr>
                        <a:t>58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>
                          <a:latin typeface="+mn-lt"/>
                          <a:ea typeface="宋体"/>
                          <a:cs typeface="Arial"/>
                        </a:rPr>
                        <a:t>28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686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>
                          <a:latin typeface="+mn-lt"/>
                          <a:ea typeface="宋体"/>
                          <a:cs typeface="Arial"/>
                        </a:rPr>
                        <a:t>Max throughput </a:t>
                      </a:r>
                      <a:r>
                        <a:rPr lang="en-US" sz="2400" spc="-5" dirty="0" smtClean="0">
                          <a:latin typeface="+mn-lt"/>
                          <a:ea typeface="宋体"/>
                          <a:cs typeface="Arial"/>
                        </a:rPr>
                        <a:t>(Kbits/sec</a:t>
                      </a:r>
                      <a:r>
                        <a:rPr lang="en-US" sz="2400" spc="-5" dirty="0">
                          <a:latin typeface="+mn-lt"/>
                          <a:ea typeface="宋体"/>
                          <a:cs typeface="Arial"/>
                        </a:rPr>
                        <a:t>)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 smtClean="0">
                          <a:latin typeface="+mn-lt"/>
                          <a:ea typeface="宋体"/>
                          <a:cs typeface="Arial"/>
                        </a:rPr>
                        <a:t>11.5</a:t>
                      </a:r>
                      <a:endParaRPr lang="en-US" sz="2400" spc="-5" dirty="0">
                        <a:latin typeface="+mn-lt"/>
                        <a:ea typeface="宋体"/>
                        <a:cs typeface="Arial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 smtClean="0">
                          <a:latin typeface="+mn-lt"/>
                          <a:ea typeface="宋体"/>
                          <a:cs typeface="Arial"/>
                        </a:rPr>
                        <a:t>9.68</a:t>
                      </a:r>
                      <a:endParaRPr lang="en-US" sz="2400" spc="-5" dirty="0">
                        <a:latin typeface="+mn-lt"/>
                        <a:ea typeface="宋体"/>
                        <a:cs typeface="Arial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 smtClean="0">
                          <a:latin typeface="+mn-lt"/>
                          <a:ea typeface="宋体"/>
                          <a:cs typeface="Arial"/>
                        </a:rPr>
                        <a:t>10.0</a:t>
                      </a:r>
                      <a:endParaRPr lang="en-US" sz="2400" spc="-5" dirty="0">
                        <a:latin typeface="+mn-lt"/>
                        <a:ea typeface="宋体"/>
                        <a:cs typeface="Arial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 smtClean="0">
                          <a:latin typeface="+mn-lt"/>
                          <a:ea typeface="宋体"/>
                          <a:cs typeface="Arial"/>
                        </a:rPr>
                        <a:t>3.83</a:t>
                      </a:r>
                      <a:endParaRPr lang="en-US" sz="2400" spc="-5" dirty="0">
                        <a:latin typeface="+mn-lt"/>
                        <a:ea typeface="宋体"/>
                        <a:cs typeface="Arial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686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 smtClean="0">
                          <a:latin typeface="+mn-lt"/>
                          <a:ea typeface="宋体"/>
                          <a:cs typeface="Arial"/>
                        </a:rPr>
                        <a:t>Avg. </a:t>
                      </a:r>
                      <a:r>
                        <a:rPr lang="en-US" sz="2400" spc="-5" dirty="0">
                          <a:latin typeface="+mn-lt"/>
                          <a:ea typeface="宋体"/>
                          <a:cs typeface="Arial"/>
                        </a:rPr>
                        <a:t>throughput </a:t>
                      </a:r>
                      <a:r>
                        <a:rPr lang="en-US" sz="2400" spc="-5" dirty="0" smtClean="0">
                          <a:latin typeface="+mn-lt"/>
                          <a:ea typeface="宋体"/>
                          <a:cs typeface="Arial"/>
                        </a:rPr>
                        <a:t>(Kbits/sec</a:t>
                      </a:r>
                      <a:r>
                        <a:rPr lang="en-US" sz="2400" spc="-5" dirty="0">
                          <a:latin typeface="+mn-lt"/>
                          <a:ea typeface="宋体"/>
                          <a:cs typeface="Arial"/>
                        </a:rPr>
                        <a:t>)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 smtClean="0">
                          <a:latin typeface="+mn-lt"/>
                          <a:ea typeface="宋体"/>
                          <a:cs typeface="Arial"/>
                        </a:rPr>
                        <a:t>3.28</a:t>
                      </a:r>
                      <a:endParaRPr lang="en-US" sz="2400" spc="-5" dirty="0">
                        <a:latin typeface="+mn-lt"/>
                        <a:ea typeface="宋体"/>
                        <a:cs typeface="Arial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 smtClean="0">
                          <a:latin typeface="+mn-lt"/>
                          <a:ea typeface="宋体"/>
                          <a:cs typeface="Arial"/>
                        </a:rPr>
                        <a:t>3.87</a:t>
                      </a:r>
                      <a:endParaRPr lang="en-US" sz="2400" spc="-5" dirty="0">
                        <a:latin typeface="+mn-lt"/>
                        <a:ea typeface="宋体"/>
                        <a:cs typeface="Arial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 smtClean="0">
                          <a:latin typeface="+mn-lt"/>
                          <a:ea typeface="宋体"/>
                          <a:cs typeface="Arial"/>
                        </a:rPr>
                        <a:t>3.53</a:t>
                      </a:r>
                      <a:endParaRPr lang="en-US" sz="2400" spc="-5" dirty="0">
                        <a:latin typeface="+mn-lt"/>
                        <a:ea typeface="宋体"/>
                        <a:cs typeface="Arial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 smtClean="0">
                          <a:latin typeface="+mn-lt"/>
                          <a:ea typeface="宋体"/>
                          <a:cs typeface="Arial"/>
                        </a:rPr>
                        <a:t>1.26</a:t>
                      </a:r>
                      <a:endParaRPr lang="en-US" sz="2400" spc="-5" dirty="0">
                        <a:latin typeface="+mn-lt"/>
                        <a:ea typeface="宋体"/>
                        <a:cs typeface="Arial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686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>
                          <a:latin typeface="+mn-lt"/>
                          <a:ea typeface="宋体"/>
                          <a:cs typeface="Arial"/>
                        </a:rPr>
                        <a:t>Min throughput (bits/sec)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 smtClean="0">
                          <a:latin typeface="+mn-lt"/>
                          <a:ea typeface="宋体"/>
                          <a:cs typeface="Arial"/>
                        </a:rPr>
                        <a:t>28.4</a:t>
                      </a:r>
                      <a:endParaRPr lang="en-US" sz="2400" spc="-5" dirty="0">
                        <a:latin typeface="+mn-lt"/>
                        <a:ea typeface="宋体"/>
                        <a:cs typeface="Arial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 smtClean="0">
                          <a:latin typeface="+mn-lt"/>
                          <a:ea typeface="宋体"/>
                          <a:cs typeface="Arial"/>
                        </a:rPr>
                        <a:t>10.2</a:t>
                      </a:r>
                      <a:endParaRPr lang="en-US" sz="2400" spc="-5" dirty="0">
                        <a:latin typeface="+mn-lt"/>
                        <a:ea typeface="宋体"/>
                        <a:cs typeface="Arial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>
                          <a:latin typeface="+mn-lt"/>
                          <a:ea typeface="宋体"/>
                          <a:cs typeface="Arial"/>
                        </a:rPr>
                        <a:t>8.14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 smtClean="0">
                          <a:latin typeface="+mn-lt"/>
                          <a:ea typeface="宋体"/>
                          <a:cs typeface="Arial"/>
                        </a:rPr>
                        <a:t>55.1</a:t>
                      </a:r>
                      <a:endParaRPr lang="en-US" sz="2400" spc="-5" dirty="0">
                        <a:latin typeface="+mn-lt"/>
                        <a:ea typeface="宋体"/>
                        <a:cs typeface="Arial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2819400" y="2666998"/>
            <a:ext cx="5474616" cy="14478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2831184" y="4114798"/>
            <a:ext cx="5474616" cy="6858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2831184" y="4800598"/>
            <a:ext cx="5474616" cy="6858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6629400" y="6553202"/>
            <a:ext cx="2133600" cy="212725"/>
          </a:xfrm>
        </p:spPr>
        <p:txBody>
          <a:bodyPr/>
          <a:lstStyle/>
          <a:p>
            <a:fld id="{DD75F2B9-571E-4DF6-A521-429A1E664A52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8600" y="6182380"/>
            <a:ext cx="883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We can use </a:t>
            </a:r>
            <a:r>
              <a:rPr lang="en-US" sz="2800" b="1" dirty="0" smtClean="0">
                <a:solidFill>
                  <a:srgbClr val="FF0000"/>
                </a:solidFill>
              </a:rPr>
              <a:t>all</a:t>
            </a:r>
            <a:r>
              <a:rPr lang="en-US" sz="2800" dirty="0" smtClean="0"/>
              <a:t> of the bits if both thermal and RTN are used!</a:t>
            </a: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13533192"/>
      </p:ext>
    </p:extLst>
  </p:cSld>
  <p:clrMapOvr>
    <a:masterClrMapping/>
  </p:clrMapOvr>
  <p:transition advTm="3582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Environmental </a:t>
            </a:r>
            <a:r>
              <a:rPr lang="en-US" dirty="0" smtClean="0"/>
              <a:t>Variations</a:t>
            </a:r>
            <a:endParaRPr lang="en-US" dirty="0"/>
          </a:p>
        </p:txBody>
      </p:sp>
      <p:sp>
        <p:nvSpPr>
          <p:cNvPr id="11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322552"/>
            <a:ext cx="8077200" cy="5069104"/>
          </a:xfrm>
        </p:spPr>
        <p:txBody>
          <a:bodyPr/>
          <a:lstStyle/>
          <a:p>
            <a:r>
              <a:rPr lang="en-US" dirty="0"/>
              <a:t>Tested at </a:t>
            </a:r>
            <a:r>
              <a:rPr lang="en-US" dirty="0" smtClean="0">
                <a:latin typeface="Courier New"/>
                <a:cs typeface="Courier New"/>
              </a:rPr>
              <a:t>-</a:t>
            </a:r>
            <a:r>
              <a:rPr lang="en-US" dirty="0" smtClean="0"/>
              <a:t>5 °C </a:t>
            </a:r>
            <a:r>
              <a:rPr lang="en-US" dirty="0"/>
              <a:t>and </a:t>
            </a:r>
            <a:r>
              <a:rPr lang="en-US" dirty="0" smtClean="0">
                <a:latin typeface="Courier New"/>
                <a:cs typeface="Courier New"/>
              </a:rPr>
              <a:t>-</a:t>
            </a:r>
            <a:r>
              <a:rPr lang="en-US" dirty="0" smtClean="0"/>
              <a:t>80 </a:t>
            </a:r>
            <a:r>
              <a:rPr lang="en-US" dirty="0"/>
              <a:t>°C</a:t>
            </a:r>
          </a:p>
          <a:p>
            <a:pPr lvl="1"/>
            <a:r>
              <a:rPr lang="en-US" dirty="0" smtClean="0"/>
              <a:t>Thermal </a:t>
            </a:r>
            <a:r>
              <a:rPr lang="en-US" dirty="0"/>
              <a:t>noise goes down with </a:t>
            </a:r>
            <a:r>
              <a:rPr lang="en-US" dirty="0" smtClean="0"/>
              <a:t>temperature</a:t>
            </a:r>
          </a:p>
          <a:p>
            <a:pPr lvl="1"/>
            <a:r>
              <a:rPr lang="en-US" dirty="0" smtClean="0"/>
              <a:t>RTN exists even at low temperature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Aging</a:t>
            </a:r>
          </a:p>
          <a:p>
            <a:pPr lvl="1"/>
            <a:r>
              <a:rPr lang="en-US" dirty="0"/>
              <a:t>Tested at </a:t>
            </a:r>
            <a:r>
              <a:rPr lang="en-US" dirty="0" smtClean="0"/>
              <a:t>10</a:t>
            </a:r>
            <a:r>
              <a:rPr lang="en-US" baseline="30000" dirty="0" smtClean="0"/>
              <a:t>3</a:t>
            </a:r>
            <a:r>
              <a:rPr lang="en-US" dirty="0" smtClean="0"/>
              <a:t> and 10</a:t>
            </a:r>
            <a:r>
              <a:rPr lang="en-US" baseline="30000" dirty="0" smtClean="0"/>
              <a:t>4</a:t>
            </a:r>
            <a:r>
              <a:rPr lang="en-US" dirty="0" smtClean="0"/>
              <a:t> P/E </a:t>
            </a:r>
            <a:r>
              <a:rPr lang="en-US" dirty="0"/>
              <a:t>cycles</a:t>
            </a:r>
          </a:p>
          <a:p>
            <a:pPr lvl="1"/>
            <a:r>
              <a:rPr lang="en-US" dirty="0" smtClean="0"/>
              <a:t>More </a:t>
            </a:r>
            <a:r>
              <a:rPr lang="en-US" dirty="0"/>
              <a:t>noisy bits from </a:t>
            </a:r>
            <a:r>
              <a:rPr lang="en-US" dirty="0" smtClean="0"/>
              <a:t>aging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75F2B9-571E-4DF6-A521-429A1E664A52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559098"/>
      </p:ext>
    </p:extLst>
  </p:cSld>
  <p:clrMapOvr>
    <a:masterClrMapping/>
  </p:clrMapOvr>
  <p:transition advTm="45951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Motivation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Flash memory basics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Device fingerprinting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True Random number generation (RNG)</a:t>
            </a:r>
          </a:p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75F2B9-571E-4DF6-A521-429A1E664A52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ransition advTm="2556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Hardware Security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Device-specific fingerprints or </a:t>
            </a:r>
            <a:r>
              <a:rPr lang="en-US" dirty="0" smtClean="0"/>
              <a:t>secrets</a:t>
            </a:r>
          </a:p>
          <a:p>
            <a:pPr lvl="2"/>
            <a:r>
              <a:rPr lang="en-US" dirty="0" smtClean="0"/>
              <a:t>Physically </a:t>
            </a:r>
            <a:r>
              <a:rPr lang="en-US" dirty="0" err="1" smtClean="0"/>
              <a:t>unclonable</a:t>
            </a:r>
            <a:r>
              <a:rPr lang="en-US" dirty="0" smtClean="0"/>
              <a:t> functions (PUF)</a:t>
            </a:r>
            <a:endParaRPr lang="en-US" dirty="0"/>
          </a:p>
          <a:p>
            <a:pPr lvl="2"/>
            <a:r>
              <a:rPr lang="en-US" dirty="0"/>
              <a:t>Authenticate hardware, bind IP/secret to a device, etc</a:t>
            </a:r>
            <a:r>
              <a:rPr lang="en-US" dirty="0" smtClean="0"/>
              <a:t>.</a:t>
            </a:r>
          </a:p>
          <a:p>
            <a:pPr lvl="2"/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True </a:t>
            </a:r>
            <a:r>
              <a:rPr lang="en-US" dirty="0"/>
              <a:t>random </a:t>
            </a:r>
            <a:r>
              <a:rPr lang="en-US" dirty="0" smtClean="0"/>
              <a:t>number generators (RNG)</a:t>
            </a:r>
            <a:endParaRPr lang="en-US" dirty="0"/>
          </a:p>
          <a:p>
            <a:pPr lvl="2"/>
            <a:r>
              <a:rPr lang="en-US" dirty="0"/>
              <a:t>Ensure freshness of communication</a:t>
            </a:r>
          </a:p>
          <a:p>
            <a:pPr lvl="2"/>
            <a:r>
              <a:rPr lang="en-US" dirty="0"/>
              <a:t>Pseudo-random numbers on a virtual machine can be </a:t>
            </a:r>
            <a:r>
              <a:rPr lang="en-US" dirty="0" smtClean="0"/>
              <a:t>predictable</a:t>
            </a:r>
          </a:p>
          <a:p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00200" y="2743200"/>
            <a:ext cx="1066800" cy="990600"/>
          </a:xfrm>
          <a:prstGeom prst="rect">
            <a:avLst/>
          </a:prstGeom>
          <a:solidFill>
            <a:srgbClr val="CCE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Authentic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IC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676400" y="3429000"/>
            <a:ext cx="914400" cy="228600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PUF</a:t>
            </a:r>
          </a:p>
        </p:txBody>
      </p:sp>
      <p:sp>
        <p:nvSpPr>
          <p:cNvPr id="6" name="Cloud"/>
          <p:cNvSpPr>
            <a:spLocks noChangeAspect="1" noEditPoints="1" noChangeArrowheads="1"/>
          </p:cNvSpPr>
          <p:nvPr/>
        </p:nvSpPr>
        <p:spPr bwMode="auto">
          <a:xfrm>
            <a:off x="3276600" y="2514602"/>
            <a:ext cx="2362200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Untrusted</a:t>
            </a:r>
            <a:r>
              <a: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 Supply Chain / Environments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6172200" y="2819400"/>
            <a:ext cx="1066800" cy="990600"/>
          </a:xfrm>
          <a:prstGeom prst="rect">
            <a:avLst/>
          </a:prstGeom>
          <a:solidFill>
            <a:srgbClr val="FFCC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???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2743200" y="3200400"/>
            <a:ext cx="457200" cy="152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V="1">
            <a:off x="5715000" y="3352800"/>
            <a:ext cx="381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519114" y="4217989"/>
            <a:ext cx="108074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cs typeface="Arial" charset="0"/>
              </a:rPr>
              <a:t>Challenges</a:t>
            </a: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flipV="1">
            <a:off x="1179513" y="3657600"/>
            <a:ext cx="685800" cy="533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2041526" y="4217989"/>
            <a:ext cx="108074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cs typeface="Arial" charset="0"/>
              </a:rPr>
              <a:t>Responses</a:t>
            </a: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170113" y="3657600"/>
            <a:ext cx="381000" cy="609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7542214" y="2922589"/>
            <a:ext cx="10102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cs typeface="Arial" charset="0"/>
              </a:rPr>
              <a:t>Is this IC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cs typeface="Arial" charset="0"/>
              </a:rPr>
              <a:t>authentic?</a:t>
            </a:r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4267200" y="4495800"/>
            <a:ext cx="457200" cy="457200"/>
          </a:xfrm>
          <a:prstGeom prst="ellipse">
            <a:avLst/>
          </a:prstGeom>
          <a:solidFill>
            <a:srgbClr val="BBE0E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=?</a:t>
            </a:r>
          </a:p>
        </p:txBody>
      </p:sp>
      <p:cxnSp>
        <p:nvCxnSpPr>
          <p:cNvPr id="16" name="AutoShape 16"/>
          <p:cNvCxnSpPr>
            <a:cxnSpLocks noChangeShapeType="1"/>
            <a:stCxn id="15" idx="2"/>
            <a:endCxn id="12" idx="2"/>
          </p:cNvCxnSpPr>
          <p:nvPr/>
        </p:nvCxnSpPr>
        <p:spPr bwMode="auto">
          <a:xfrm rot="10800000">
            <a:off x="2581900" y="4525766"/>
            <a:ext cx="1685301" cy="198634"/>
          </a:xfrm>
          <a:prstGeom prst="curvedConnector2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17"/>
          <p:cNvCxnSpPr>
            <a:cxnSpLocks noChangeShapeType="1"/>
            <a:stCxn id="15" idx="6"/>
            <a:endCxn id="21" idx="2"/>
          </p:cNvCxnSpPr>
          <p:nvPr/>
        </p:nvCxnSpPr>
        <p:spPr bwMode="auto">
          <a:xfrm flipV="1">
            <a:off x="4724400" y="4601967"/>
            <a:ext cx="2532687" cy="122433"/>
          </a:xfrm>
          <a:prstGeom prst="curvedConnector2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6248400" y="3505200"/>
            <a:ext cx="914400" cy="228600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PUF</a:t>
            </a: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5091114" y="4294189"/>
            <a:ext cx="108074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cs typeface="Arial" charset="0"/>
              </a:rPr>
              <a:t>Challenges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 flipV="1">
            <a:off x="5903913" y="3733800"/>
            <a:ext cx="685800" cy="533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6716714" y="4294190"/>
            <a:ext cx="108074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Responses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2" name="Line 22"/>
          <p:cNvSpPr>
            <a:spLocks noChangeShapeType="1"/>
          </p:cNvSpPr>
          <p:nvPr/>
        </p:nvSpPr>
        <p:spPr bwMode="auto">
          <a:xfrm>
            <a:off x="6894513" y="3733800"/>
            <a:ext cx="381000" cy="609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75F2B9-571E-4DF6-A521-429A1E664A52}" type="slidenum">
              <a:rPr lang="en-US" smtClean="0"/>
              <a:pPr/>
              <a:t>3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3635341"/>
      </p:ext>
    </p:extLst>
  </p:cSld>
  <p:clrMapOvr>
    <a:masterClrMapping/>
  </p:clrMapOvr>
  <p:transition advTm="10780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  <p:bldP spid="6" grpId="0" animBg="1" autoUpdateAnimBg="0"/>
      <p:bldP spid="7" grpId="0" animBg="1" autoUpdateAnimBg="0"/>
      <p:bldP spid="8" grpId="0" animBg="1"/>
      <p:bldP spid="9" grpId="0" animBg="1"/>
      <p:bldP spid="10" grpId="0" autoUpdateAnimBg="0"/>
      <p:bldP spid="11" grpId="0" animBg="1"/>
      <p:bldP spid="12" grpId="0" autoUpdateAnimBg="0"/>
      <p:bldP spid="13" grpId="0" animBg="1"/>
      <p:bldP spid="14" grpId="0" autoUpdateAnimBg="0"/>
      <p:bldP spid="15" grpId="0" animBg="1" autoUpdateAnimBg="0"/>
      <p:bldP spid="18" grpId="0" animBg="1" autoUpdateAnimBg="0"/>
      <p:bldP spid="19" grpId="0" autoUpdateAnimBg="0"/>
      <p:bldP spid="20" grpId="0" animBg="1"/>
      <p:bldP spid="21" grpId="0" autoUpdateAnimBg="0"/>
      <p:bldP spid="2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Flash memory is everywhere and can be used for computer security purposes without hardware changes</a:t>
            </a:r>
          </a:p>
          <a:p>
            <a:r>
              <a:rPr lang="en-US" dirty="0" smtClean="0"/>
              <a:t>Flash memory device fingerprinting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ast</a:t>
            </a:r>
          </a:p>
          <a:p>
            <a:pPr lvl="1"/>
            <a:r>
              <a:rPr lang="en-US" dirty="0" smtClean="0"/>
              <a:t>Robust and unique signatures</a:t>
            </a:r>
          </a:p>
          <a:p>
            <a:pPr lvl="1"/>
            <a:r>
              <a:rPr lang="en-US" dirty="0" smtClean="0"/>
              <a:t>Resistant to temperature variations and aging</a:t>
            </a:r>
          </a:p>
          <a:p>
            <a:r>
              <a:rPr lang="en-US" dirty="0" smtClean="0"/>
              <a:t>Flash memory as a True RNG</a:t>
            </a:r>
          </a:p>
          <a:p>
            <a:pPr lvl="1"/>
            <a:r>
              <a:rPr lang="en-US" dirty="0" smtClean="0"/>
              <a:t>Quantum noise from RTN and thermal noise </a:t>
            </a:r>
          </a:p>
          <a:p>
            <a:pPr lvl="1"/>
            <a:r>
              <a:rPr lang="en-US" dirty="0" smtClean="0"/>
              <a:t>Viable across temperature ranges, aging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7855855-3860-FC4F-86F1-4EC2EB8630BC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530705"/>
      </p:ext>
    </p:extLst>
  </p:cSld>
  <p:clrMapOvr>
    <a:masterClrMapping/>
  </p:clrMapOvr>
  <p:transition advTm="35315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Erase/program/read to the same physical address</a:t>
            </a:r>
          </a:p>
          <a:p>
            <a:r>
              <a:rPr lang="en-US" dirty="0" smtClean="0"/>
              <a:t>Accept RESET command when the chip is busy</a:t>
            </a:r>
          </a:p>
          <a:p>
            <a:r>
              <a:rPr lang="en-US" dirty="0" smtClean="0"/>
              <a:t>Disable ECC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75F2B9-571E-4DF6-A521-429A1E664A52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ransition advTm="1997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3385" y="304800"/>
            <a:ext cx="7924800" cy="609600"/>
          </a:xfrm>
        </p:spPr>
        <p:txBody>
          <a:bodyPr/>
          <a:lstStyle/>
          <a:p>
            <a:r>
              <a:rPr lang="en-US" sz="2800" dirty="0" smtClean="0"/>
              <a:t>NIST Test Suites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1846359"/>
              </p:ext>
            </p:extLst>
          </p:nvPr>
        </p:nvGraphicFramePr>
        <p:xfrm>
          <a:off x="211016" y="990599"/>
          <a:ext cx="8581293" cy="5791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65871"/>
                <a:gridCol w="5815422"/>
              </a:tblGrid>
              <a:tr h="206954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5" dirty="0">
                          <a:solidFill>
                            <a:schemeClr val="tx1"/>
                          </a:solidFill>
                          <a:effectLst/>
                        </a:rPr>
                        <a:t>Test Name</a:t>
                      </a:r>
                      <a:endParaRPr lang="en-US" sz="1800" spc="-5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3305" marR="63305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5">
                          <a:solidFill>
                            <a:schemeClr val="tx1"/>
                          </a:solidFill>
                          <a:effectLst/>
                        </a:rPr>
                        <a:t>Test Description</a:t>
                      </a:r>
                      <a:endParaRPr lang="en-US" sz="1800" spc="-5">
                        <a:solidFill>
                          <a:schemeClr val="tx1"/>
                        </a:solidFill>
                        <a:effectLst/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3305" marR="63305" marT="0" marB="0"/>
                </a:tc>
              </a:tr>
              <a:tr h="244263">
                <a:tc>
                  <a:txBody>
                    <a:bodyPr/>
                    <a:lstStyle/>
                    <a:p>
                      <a:pPr marL="171450" marR="0" indent="-17145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5" dirty="0">
                          <a:solidFill>
                            <a:schemeClr val="tx1"/>
                          </a:solidFill>
                          <a:effectLst/>
                        </a:rPr>
                        <a:t>1 The Frequency (</a:t>
                      </a:r>
                      <a:r>
                        <a:rPr lang="en-US" sz="1400" spc="-5" dirty="0" err="1">
                          <a:solidFill>
                            <a:schemeClr val="tx1"/>
                          </a:solidFill>
                          <a:effectLst/>
                        </a:rPr>
                        <a:t>Monobit</a:t>
                      </a:r>
                      <a:r>
                        <a:rPr lang="en-US" sz="1400" spc="-5" dirty="0">
                          <a:solidFill>
                            <a:schemeClr val="tx1"/>
                          </a:solidFill>
                          <a:effectLst/>
                        </a:rPr>
                        <a:t>) Test:</a:t>
                      </a:r>
                      <a:endParaRPr lang="en-US" sz="1800" spc="-5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3305" marR="63305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5">
                          <a:solidFill>
                            <a:schemeClr val="tx1"/>
                          </a:solidFill>
                          <a:effectLst/>
                        </a:rPr>
                        <a:t>Tests proportion of zeros and ones for the whole sequence.</a:t>
                      </a:r>
                      <a:endParaRPr lang="en-US" sz="1800" spc="-5">
                        <a:solidFill>
                          <a:schemeClr val="tx1"/>
                        </a:solidFill>
                        <a:effectLst/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3305" marR="63305" marT="0" marB="0"/>
                </a:tc>
              </a:tr>
              <a:tr h="244263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5" dirty="0">
                          <a:solidFill>
                            <a:schemeClr val="tx1"/>
                          </a:solidFill>
                          <a:effectLst/>
                        </a:rPr>
                        <a:t>2 Frequency Test within a Block</a:t>
                      </a:r>
                      <a:endParaRPr lang="en-US" sz="1800" spc="-5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3305" marR="63305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5" dirty="0">
                          <a:solidFill>
                            <a:schemeClr val="tx1"/>
                          </a:solidFill>
                          <a:effectLst/>
                        </a:rPr>
                        <a:t>Tests the proportions of ones within M-bit Block.</a:t>
                      </a:r>
                      <a:endParaRPr lang="en-US" sz="1800" spc="-5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3305" marR="63305" marT="0" marB="0"/>
                </a:tc>
              </a:tr>
              <a:tr h="413908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5" dirty="0">
                          <a:solidFill>
                            <a:schemeClr val="tx1"/>
                          </a:solidFill>
                          <a:effectLst/>
                        </a:rPr>
                        <a:t>3 The Run Test</a:t>
                      </a:r>
                      <a:endParaRPr lang="en-US" sz="1800" spc="-5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3305" marR="63305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5">
                          <a:solidFill>
                            <a:schemeClr val="tx1"/>
                          </a:solidFill>
                          <a:effectLst/>
                        </a:rPr>
                        <a:t>Tests the total number of runs in the sequence, where a run is an uninterrupted sequence of identical bits</a:t>
                      </a:r>
                      <a:endParaRPr lang="en-US" sz="1800" spc="-5">
                        <a:solidFill>
                          <a:schemeClr val="tx1"/>
                        </a:solidFill>
                        <a:effectLst/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3305" marR="63305" marT="0" marB="0"/>
                </a:tc>
              </a:tr>
              <a:tr h="413908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5" dirty="0">
                          <a:solidFill>
                            <a:schemeClr val="tx1"/>
                          </a:solidFill>
                          <a:effectLst/>
                        </a:rPr>
                        <a:t>4 Tests for the Longest-Run-of-Ones in a Block</a:t>
                      </a:r>
                      <a:endParaRPr lang="en-US" sz="1800" spc="-5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3305" marR="63305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5">
                          <a:solidFill>
                            <a:schemeClr val="tx1"/>
                          </a:solidFill>
                          <a:effectLst/>
                        </a:rPr>
                        <a:t>Tests the longest run of ones within M-bit Block and consistency with theory</a:t>
                      </a:r>
                      <a:endParaRPr lang="en-US" sz="1800" spc="-5">
                        <a:solidFill>
                          <a:schemeClr val="tx1"/>
                        </a:solidFill>
                        <a:effectLst/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3305" marR="63305" marT="0" marB="0"/>
                </a:tc>
              </a:tr>
              <a:tr h="244263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5" dirty="0">
                          <a:solidFill>
                            <a:schemeClr val="tx1"/>
                          </a:solidFill>
                          <a:effectLst/>
                        </a:rPr>
                        <a:t>5 The Binary Matrix Rank Test</a:t>
                      </a:r>
                      <a:endParaRPr lang="en-US" sz="1800" spc="-5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3305" marR="63305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5">
                          <a:solidFill>
                            <a:schemeClr val="tx1"/>
                          </a:solidFill>
                          <a:effectLst/>
                        </a:rPr>
                        <a:t>Tests rank of disjoint sub-matrices of the entire sequence and independence</a:t>
                      </a:r>
                      <a:endParaRPr lang="en-US" sz="1800" spc="-5">
                        <a:solidFill>
                          <a:schemeClr val="tx1"/>
                        </a:solidFill>
                        <a:effectLst/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3305" marR="63305" marT="0" marB="0"/>
                </a:tc>
              </a:tr>
              <a:tr h="488525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5" dirty="0">
                          <a:solidFill>
                            <a:schemeClr val="tx1"/>
                          </a:solidFill>
                          <a:effectLst/>
                        </a:rPr>
                        <a:t>6 The Discrete Fourier Transform (Spectral) Test</a:t>
                      </a:r>
                      <a:endParaRPr lang="en-US" sz="1800" spc="-5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3305" marR="63305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5">
                          <a:solidFill>
                            <a:schemeClr val="tx1"/>
                          </a:solidFill>
                          <a:effectLst/>
                        </a:rPr>
                        <a:t>Tests the peak heights in the Discrete Fourier Transform of the sequence, to detect  periodic features that indicates deviation of randomness</a:t>
                      </a:r>
                      <a:endParaRPr lang="en-US" sz="1800" spc="-5">
                        <a:solidFill>
                          <a:schemeClr val="tx1"/>
                        </a:solidFill>
                        <a:effectLst/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3305" marR="63305" marT="0" marB="0"/>
                </a:tc>
              </a:tr>
              <a:tr h="488525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5" dirty="0">
                          <a:solidFill>
                            <a:schemeClr val="tx1"/>
                          </a:solidFill>
                          <a:effectLst/>
                        </a:rPr>
                        <a:t>7 The Non-overlapping Template Matching Test</a:t>
                      </a:r>
                      <a:endParaRPr lang="en-US" sz="1800" spc="-5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3305" marR="63305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5">
                          <a:solidFill>
                            <a:schemeClr val="tx1"/>
                          </a:solidFill>
                          <a:effectLst/>
                        </a:rPr>
                        <a:t>Tests the number of occurrences of a pre-specified target strings</a:t>
                      </a:r>
                      <a:endParaRPr lang="en-US" sz="1800" spc="-5">
                        <a:solidFill>
                          <a:schemeClr val="tx1"/>
                        </a:solidFill>
                        <a:effectLst/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3305" marR="63305" marT="0" marB="0"/>
                </a:tc>
              </a:tr>
              <a:tr h="488525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5" dirty="0">
                          <a:solidFill>
                            <a:schemeClr val="tx1"/>
                          </a:solidFill>
                          <a:effectLst/>
                        </a:rPr>
                        <a:t>8 The Overlapping Template Matching Test</a:t>
                      </a:r>
                      <a:endParaRPr lang="en-US" sz="1800" spc="-5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3305" marR="63305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5" dirty="0">
                          <a:solidFill>
                            <a:schemeClr val="tx1"/>
                          </a:solidFill>
                          <a:effectLst/>
                        </a:rPr>
                        <a:t>Tests the number of occurrences of a pre-specified target strings. When window found, slide only one bit before the next search</a:t>
                      </a:r>
                      <a:endParaRPr lang="en-US" sz="1800" spc="-5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3305" marR="63305" marT="0" marB="0"/>
                </a:tc>
              </a:tr>
              <a:tr h="413908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5">
                          <a:solidFill>
                            <a:schemeClr val="tx1"/>
                          </a:solidFill>
                          <a:effectLst/>
                        </a:rPr>
                        <a:t>9 Maurer’s “Universal Statistics” Test</a:t>
                      </a:r>
                      <a:endParaRPr lang="en-US" sz="1800" spc="-5">
                        <a:solidFill>
                          <a:schemeClr val="tx1"/>
                        </a:solidFill>
                        <a:effectLst/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3305" marR="63305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5" dirty="0">
                          <a:solidFill>
                            <a:schemeClr val="tx1"/>
                          </a:solidFill>
                          <a:effectLst/>
                        </a:rPr>
                        <a:t>Tests the number of bits between matching patterns</a:t>
                      </a:r>
                      <a:endParaRPr lang="en-US" sz="1800" spc="-5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3305" marR="63305" marT="0" marB="0"/>
                </a:tc>
              </a:tr>
              <a:tr h="244263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5" dirty="0">
                          <a:solidFill>
                            <a:schemeClr val="tx1"/>
                          </a:solidFill>
                          <a:effectLst/>
                        </a:rPr>
                        <a:t>10 The Linear Complexity Test</a:t>
                      </a:r>
                      <a:endParaRPr lang="en-US" sz="1800" spc="-5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3305" marR="63305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5" dirty="0">
                          <a:solidFill>
                            <a:schemeClr val="tx1"/>
                          </a:solidFill>
                          <a:effectLst/>
                        </a:rPr>
                        <a:t>Tests the length of a linear feedback shift register, test complexity</a:t>
                      </a:r>
                      <a:endParaRPr lang="en-US" sz="1800" spc="-5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3305" marR="63305" marT="0" marB="0"/>
                </a:tc>
              </a:tr>
              <a:tr h="244263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5">
                          <a:solidFill>
                            <a:schemeClr val="tx1"/>
                          </a:solidFill>
                          <a:effectLst/>
                        </a:rPr>
                        <a:t>11 The Serial Test</a:t>
                      </a:r>
                      <a:endParaRPr lang="en-US" sz="1800" spc="-5">
                        <a:solidFill>
                          <a:schemeClr val="tx1"/>
                        </a:solidFill>
                        <a:effectLst/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3305" marR="63305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5" dirty="0">
                          <a:solidFill>
                            <a:schemeClr val="tx1"/>
                          </a:solidFill>
                          <a:effectLst/>
                        </a:rPr>
                        <a:t>Tests the frequency of all possible overlapping m-bit pattern</a:t>
                      </a:r>
                      <a:endParaRPr lang="en-US" sz="1800" spc="-5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3305" marR="63305" marT="0" marB="0"/>
                </a:tc>
              </a:tr>
              <a:tr h="413908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5" dirty="0">
                          <a:solidFill>
                            <a:schemeClr val="tx1"/>
                          </a:solidFill>
                          <a:effectLst/>
                        </a:rPr>
                        <a:t>12 The Approximate Entropy Test</a:t>
                      </a:r>
                      <a:endParaRPr lang="en-US" sz="1800" spc="-5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3305" marR="63305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5" dirty="0">
                          <a:solidFill>
                            <a:schemeClr val="tx1"/>
                          </a:solidFill>
                          <a:effectLst/>
                        </a:rPr>
                        <a:t>Tests the frequency of all possible overlapping m-bits pattern across the entire sequence</a:t>
                      </a:r>
                      <a:endParaRPr lang="en-US" sz="1800" spc="-5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3305" marR="63305" marT="0" marB="0"/>
                </a:tc>
              </a:tr>
              <a:tr h="413908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5" dirty="0">
                          <a:solidFill>
                            <a:schemeClr val="tx1"/>
                          </a:solidFill>
                          <a:effectLst/>
                        </a:rPr>
                        <a:t>13 The Cumulative Sums (</a:t>
                      </a:r>
                      <a:r>
                        <a:rPr lang="en-US" sz="1400" spc="-5" dirty="0" err="1">
                          <a:solidFill>
                            <a:schemeClr val="tx1"/>
                          </a:solidFill>
                          <a:effectLst/>
                        </a:rPr>
                        <a:t>Cusums</a:t>
                      </a:r>
                      <a:r>
                        <a:rPr lang="en-US" sz="1400" spc="-5" dirty="0">
                          <a:solidFill>
                            <a:schemeClr val="tx1"/>
                          </a:solidFill>
                          <a:effectLst/>
                        </a:rPr>
                        <a:t>) Test</a:t>
                      </a:r>
                      <a:endParaRPr lang="en-US" sz="1800" spc="-5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3305" marR="63305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5" dirty="0">
                          <a:solidFill>
                            <a:schemeClr val="tx1"/>
                          </a:solidFill>
                          <a:effectLst/>
                        </a:rPr>
                        <a:t>Tests maximal excursion from the random walk defined by the cumulative sum of adjusted (-1, +1) digits in the sequence</a:t>
                      </a:r>
                      <a:endParaRPr lang="en-US" sz="1800" spc="-5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3305" marR="63305" marT="0" marB="0"/>
                </a:tc>
              </a:tr>
              <a:tr h="413908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5" dirty="0">
                          <a:solidFill>
                            <a:schemeClr val="tx1"/>
                          </a:solidFill>
                          <a:effectLst/>
                        </a:rPr>
                        <a:t>14 The Random Excursion Test</a:t>
                      </a:r>
                      <a:endParaRPr lang="en-US" sz="1800" spc="-5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3305" marR="63305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5" dirty="0">
                          <a:solidFill>
                            <a:schemeClr val="tx1"/>
                          </a:solidFill>
                          <a:effectLst/>
                        </a:rPr>
                        <a:t>Tests the number of cycles having exactly K visits in a cumulative sum random walk</a:t>
                      </a:r>
                      <a:endParaRPr lang="en-US" sz="1800" spc="-5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3305" marR="63305" marT="0" marB="0"/>
                </a:tc>
              </a:tr>
              <a:tr h="413908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5">
                          <a:solidFill>
                            <a:schemeClr val="tx1"/>
                          </a:solidFill>
                          <a:effectLst/>
                        </a:rPr>
                        <a:t>15 The Random Excursions Variant Test</a:t>
                      </a:r>
                      <a:endParaRPr lang="en-US" sz="1800" spc="-5">
                        <a:solidFill>
                          <a:schemeClr val="tx1"/>
                        </a:solidFill>
                        <a:effectLst/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3305" marR="63305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5" dirty="0">
                          <a:solidFill>
                            <a:schemeClr val="tx1"/>
                          </a:solidFill>
                          <a:effectLst/>
                        </a:rPr>
                        <a:t>Tests the total number of times that a particular state is visited in a cumulative sum random walk  </a:t>
                      </a:r>
                      <a:endParaRPr lang="en-US" sz="1800" spc="-5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3305" marR="63305" marT="0" marB="0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039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89"/>
    </mc:Choice>
    <mc:Fallback xmlns="">
      <p:transition spd="slow" advTm="5189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369" y="152400"/>
            <a:ext cx="7995138" cy="762000"/>
          </a:xfrm>
        </p:spPr>
        <p:txBody>
          <a:bodyPr/>
          <a:lstStyle/>
          <a:p>
            <a:r>
              <a:rPr lang="en-US" sz="2800" dirty="0" smtClean="0"/>
              <a:t>NIST Test Results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692" y="1066800"/>
            <a:ext cx="8563708" cy="5181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2" y="990740"/>
            <a:ext cx="5345723" cy="580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3482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556"/>
    </mc:Choice>
    <mc:Fallback xmlns="">
      <p:transition spd="slow" advTm="5556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More Uniqueness: Different Pages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Compare correlation coefficients from measurements of different pages on different chips</a:t>
            </a:r>
          </a:p>
          <a:p>
            <a:pPr lvl="1"/>
            <a:r>
              <a:rPr lang="en-US" dirty="0"/>
              <a:t>1,656,000 pairs compared </a:t>
            </a:r>
          </a:p>
          <a:p>
            <a:pPr lvl="2"/>
            <a:r>
              <a:rPr lang="en-US" dirty="0"/>
              <a:t>((24 chips </a:t>
            </a:r>
            <a:r>
              <a:rPr lang="en-US" dirty="0" smtClean="0">
                <a:sym typeface="Symbol"/>
              </a:rPr>
              <a:t></a:t>
            </a:r>
            <a:r>
              <a:rPr lang="en-US" dirty="0" smtClean="0"/>
              <a:t> </a:t>
            </a:r>
            <a:r>
              <a:rPr lang="en-US" dirty="0"/>
              <a:t>24 pages) choose 2) </a:t>
            </a:r>
            <a:r>
              <a:rPr lang="en-US" dirty="0" smtClean="0">
                <a:sym typeface="Symbol"/>
              </a:rPr>
              <a:t></a:t>
            </a:r>
            <a:r>
              <a:rPr lang="en-US" dirty="0" smtClean="0"/>
              <a:t> </a:t>
            </a:r>
            <a:r>
              <a:rPr lang="en-US" dirty="0"/>
              <a:t>10 measurements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7855855-3860-FC4F-86F1-4EC2EB8630BC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7093" y="3535390"/>
            <a:ext cx="5676080" cy="2838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37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State of the </a:t>
            </a:r>
            <a:r>
              <a:rPr lang="en-US" dirty="0" smtClean="0"/>
              <a:t>Art - Device Fingerprinting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Device </a:t>
            </a:r>
            <a:r>
              <a:rPr lang="en-US" dirty="0" smtClean="0"/>
              <a:t>Fingerprinting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1"/>
            <a:r>
              <a:rPr lang="en-US" dirty="0"/>
              <a:t>Need special circuits; interference with normal operation</a:t>
            </a:r>
          </a:p>
          <a:p>
            <a:pPr lvl="1"/>
            <a:r>
              <a:rPr lang="en-US" dirty="0"/>
              <a:t>Flash memory fingerprints, speed and applicability issues</a:t>
            </a:r>
          </a:p>
          <a:p>
            <a:pPr lvl="1"/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52600"/>
            <a:ext cx="3371083" cy="1909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86200" y="1824040"/>
            <a:ext cx="12192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Identical ring oscillators</a:t>
            </a:r>
            <a:r>
              <a:rPr lang="en-US" dirty="0" smtClean="0"/>
              <a:t>, </a:t>
            </a:r>
            <a:r>
              <a:rPr lang="en-US" sz="1400" dirty="0" err="1" smtClean="0"/>
              <a:t>Suh</a:t>
            </a:r>
            <a:r>
              <a:rPr lang="en-US" sz="1400" dirty="0"/>
              <a:t> </a:t>
            </a:r>
            <a:r>
              <a:rPr lang="en-US" sz="1400" i="1" dirty="0" smtClean="0"/>
              <a:t>et al.</a:t>
            </a:r>
            <a:r>
              <a:rPr lang="en-US" sz="1400" dirty="0" smtClean="0"/>
              <a:t>, DAC 2007</a:t>
            </a:r>
            <a:endParaRPr lang="en-US" sz="14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2615" y="1752603"/>
            <a:ext cx="2032553" cy="174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661770"/>
            <a:ext cx="4343400" cy="1615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391400" y="1824038"/>
            <a:ext cx="14478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Initial state of SRAM</a:t>
            </a:r>
            <a:r>
              <a:rPr lang="en-US" dirty="0" smtClean="0"/>
              <a:t>, </a:t>
            </a:r>
            <a:r>
              <a:rPr lang="en-US" sz="1400" dirty="0" smtClean="0"/>
              <a:t>Holcomb </a:t>
            </a:r>
            <a:r>
              <a:rPr lang="en-US" sz="1400" i="1" dirty="0" smtClean="0"/>
              <a:t>et al.</a:t>
            </a:r>
            <a:r>
              <a:rPr lang="en-US" sz="1400" dirty="0" smtClean="0"/>
              <a:t>, RFID security, 2007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4800600" y="4262440"/>
            <a:ext cx="281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Rare disturb phenomena</a:t>
            </a:r>
            <a:r>
              <a:rPr lang="en-US" dirty="0" smtClean="0"/>
              <a:t>, </a:t>
            </a:r>
            <a:r>
              <a:rPr lang="en-US" sz="1400" dirty="0" err="1" smtClean="0"/>
              <a:t>Prabhu</a:t>
            </a:r>
            <a:r>
              <a:rPr lang="en-US" sz="1400" dirty="0" smtClean="0"/>
              <a:t> </a:t>
            </a:r>
            <a:r>
              <a:rPr lang="en-US" sz="1400" i="1" dirty="0" smtClean="0"/>
              <a:t>et al.</a:t>
            </a:r>
            <a:r>
              <a:rPr lang="en-US" sz="1400" dirty="0" smtClean="0"/>
              <a:t>, Trust 2011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75F2B9-571E-4DF6-A521-429A1E664A5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855402"/>
      </p:ext>
    </p:extLst>
  </p:cSld>
  <p:clrMapOvr>
    <a:masterClrMapping/>
  </p:clrMapOvr>
  <p:transition advTm="6488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State of the </a:t>
            </a:r>
            <a:r>
              <a:rPr lang="en-US" dirty="0" smtClean="0"/>
              <a:t>Art - Hardware RNG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2485"/>
            <a:ext cx="8229600" cy="5453117"/>
          </a:xfrm>
        </p:spPr>
        <p:txBody>
          <a:bodyPr>
            <a:normAutofit/>
          </a:bodyPr>
          <a:lstStyle/>
          <a:p>
            <a:r>
              <a:rPr lang="en-US" dirty="0" smtClean="0"/>
              <a:t>Hardware random number generation (RNG)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Without quantum-random properties </a:t>
            </a:r>
          </a:p>
          <a:p>
            <a:pPr lvl="1"/>
            <a:r>
              <a:rPr lang="en-US" dirty="0" smtClean="0"/>
              <a:t>Low-temperature attack; Need special circuit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endParaRPr lang="en-US" dirty="0" smtClean="0"/>
          </a:p>
          <a:p>
            <a:pPr lvl="2"/>
            <a:endParaRPr lang="en-US" dirty="0"/>
          </a:p>
          <a:p>
            <a:pPr lvl="1"/>
            <a:endParaRPr lang="en-US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9857" y="1828800"/>
            <a:ext cx="317464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581400"/>
            <a:ext cx="1891862" cy="2077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 descr="C:\Users\Yinglei\Dropbox\sp2012\biscuit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297" y="3824644"/>
            <a:ext cx="2362200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26058" y="3087471"/>
            <a:ext cx="33559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Phase noise, </a:t>
            </a:r>
            <a:r>
              <a:rPr lang="en-US" sz="1400" dirty="0" err="1" smtClean="0"/>
              <a:t>Sunar</a:t>
            </a:r>
            <a:r>
              <a:rPr lang="en-US" sz="1400" dirty="0" smtClean="0"/>
              <a:t> </a:t>
            </a:r>
            <a:r>
              <a:rPr lang="en-US" sz="1400" i="1" dirty="0" smtClean="0"/>
              <a:t>et al.</a:t>
            </a:r>
            <a:r>
              <a:rPr lang="en-US" sz="1400" dirty="0" smtClean="0"/>
              <a:t>, </a:t>
            </a:r>
            <a:r>
              <a:rPr lang="en-US" sz="1400" i="1" dirty="0"/>
              <a:t>IEEE Transactions on Computers</a:t>
            </a:r>
            <a:r>
              <a:rPr lang="en-US" sz="1400" dirty="0"/>
              <a:t>, 2007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05100" y="4487156"/>
            <a:ext cx="15621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Metastability</a:t>
            </a:r>
            <a:r>
              <a:rPr lang="en-US" dirty="0" smtClean="0"/>
              <a:t>, </a:t>
            </a:r>
            <a:r>
              <a:rPr lang="en-US" sz="1400" dirty="0" smtClean="0"/>
              <a:t>Cox </a:t>
            </a:r>
            <a:r>
              <a:rPr lang="en-US" sz="1400" i="1" dirty="0" smtClean="0"/>
              <a:t>et al.</a:t>
            </a:r>
            <a:r>
              <a:rPr lang="en-US" sz="1400" dirty="0" smtClean="0"/>
              <a:t>, Hot Chips, 2011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7438698" y="4300894"/>
            <a:ext cx="13243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Avalanche noise</a:t>
            </a:r>
            <a:r>
              <a:rPr lang="en-US" dirty="0" smtClean="0"/>
              <a:t>, </a:t>
            </a:r>
            <a:r>
              <a:rPr lang="en-US" sz="1400" dirty="0" smtClean="0"/>
              <a:t>Entropy key product</a:t>
            </a:r>
            <a:endParaRPr lang="en-US" sz="1400" dirty="0"/>
          </a:p>
        </p:txBody>
      </p:sp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715871"/>
            <a:ext cx="3200400" cy="136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762000" y="3163669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Delay paths</a:t>
            </a:r>
            <a:r>
              <a:rPr lang="en-US" sz="1400" dirty="0" smtClean="0"/>
              <a:t>, </a:t>
            </a:r>
            <a:r>
              <a:rPr lang="en-US" sz="1400" dirty="0" err="1" smtClean="0"/>
              <a:t>Odonnell</a:t>
            </a:r>
            <a:r>
              <a:rPr lang="en-US" sz="1400" dirty="0" smtClean="0"/>
              <a:t> </a:t>
            </a:r>
            <a:r>
              <a:rPr lang="en-US" sz="1400" i="1" dirty="0" smtClean="0"/>
              <a:t>et al.</a:t>
            </a:r>
            <a:r>
              <a:rPr lang="en-US" sz="1400" dirty="0" smtClean="0"/>
              <a:t>, MIT, 2004</a:t>
            </a:r>
            <a:endParaRPr lang="en-US" sz="1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75F2B9-571E-4DF6-A521-429A1E664A5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944198"/>
      </p:ext>
    </p:extLst>
  </p:cSld>
  <p:clrMapOvr>
    <a:masterClrMapping/>
  </p:clrMapOvr>
  <p:transition advTm="101961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Flash-Based Security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2483"/>
            <a:ext cx="8382000" cy="5529317"/>
          </a:xfrm>
        </p:spPr>
        <p:txBody>
          <a:bodyPr>
            <a:normAutofit/>
          </a:bodyPr>
          <a:lstStyle/>
          <a:p>
            <a:r>
              <a:rPr lang="en-US" dirty="0"/>
              <a:t>Unmodified Flash memory for security functions</a:t>
            </a:r>
          </a:p>
          <a:p>
            <a:pPr lvl="1"/>
            <a:r>
              <a:rPr lang="en-US" dirty="0"/>
              <a:t>Device fingerprinting</a:t>
            </a:r>
          </a:p>
          <a:p>
            <a:pPr lvl="1"/>
            <a:r>
              <a:rPr lang="en-US" dirty="0"/>
              <a:t>True random number </a:t>
            </a:r>
            <a:r>
              <a:rPr lang="en-US" dirty="0" smtClean="0"/>
              <a:t>generator</a:t>
            </a:r>
          </a:p>
          <a:p>
            <a:r>
              <a:rPr lang="en-US" dirty="0" smtClean="0"/>
              <a:t>Flash memory is ubiquitous</a:t>
            </a:r>
          </a:p>
          <a:p>
            <a:pPr lvl="1"/>
            <a:r>
              <a:rPr lang="en-US" dirty="0" smtClean="0"/>
              <a:t>Mobile devices, SSD, USB, etc.</a:t>
            </a:r>
          </a:p>
          <a:p>
            <a:r>
              <a:rPr lang="en-US" dirty="0" smtClean="0"/>
              <a:t>Pure </a:t>
            </a:r>
            <a:r>
              <a:rPr lang="en-US" dirty="0"/>
              <a:t>software implementations</a:t>
            </a:r>
            <a:endParaRPr lang="en-US" dirty="0" smtClean="0"/>
          </a:p>
          <a:p>
            <a:pPr lvl="1"/>
            <a:r>
              <a:rPr lang="en-US" dirty="0" smtClean="0"/>
              <a:t>Works with TI MSP430F2274 Microcontroller(16-bit RISC mixed-signal, used in sensor networks)</a:t>
            </a:r>
          </a:p>
          <a:p>
            <a:pPr lvl="1"/>
            <a:r>
              <a:rPr lang="en-US" dirty="0"/>
              <a:t>TI OMAP4430 </a:t>
            </a:r>
            <a:r>
              <a:rPr lang="en-US" dirty="0" smtClean="0"/>
              <a:t>/ NVIDIA </a:t>
            </a:r>
            <a:r>
              <a:rPr lang="en-US" dirty="0" err="1" smtClean="0"/>
              <a:t>Tegra</a:t>
            </a:r>
            <a:r>
              <a:rPr lang="en-US" dirty="0" smtClean="0"/>
              <a:t> 3 (ARM architecture) should </a:t>
            </a:r>
            <a:r>
              <a:rPr lang="en-US" dirty="0"/>
              <a:t>also work (smartphones-</a:t>
            </a:r>
            <a:r>
              <a:rPr lang="en-US" dirty="0" smtClean="0"/>
              <a:t>-android, galaxy, kindle </a:t>
            </a:r>
            <a:r>
              <a:rPr lang="en-US" dirty="0"/>
              <a:t>fire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75F2B9-571E-4DF6-A521-429A1E664A5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 advTm="55818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Motivation</a:t>
            </a:r>
          </a:p>
          <a:p>
            <a:r>
              <a:rPr lang="en-US" dirty="0" smtClean="0"/>
              <a:t>Flash memory basics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Device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fingerprinting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True Random number generation (RNG)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Summary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75F2B9-571E-4DF6-A521-429A1E664A5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701688"/>
      </p:ext>
    </p:extLst>
  </p:cSld>
  <p:clrMapOvr>
    <a:masterClrMapping/>
  </p:clrMapOvr>
  <p:transition advTm="5709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Flash Memory Operations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685800" y="2373868"/>
            <a:ext cx="5715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 flipH="1" flipV="1">
            <a:off x="1371600" y="2297668"/>
            <a:ext cx="152400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 flipH="1" flipV="1">
            <a:off x="5106194" y="2296874"/>
            <a:ext cx="152400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447800" y="1992868"/>
            <a:ext cx="37338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>
            <a:off x="1447800" y="1611868"/>
            <a:ext cx="3733800" cy="1588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066801" y="2362200"/>
            <a:ext cx="732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th</a:t>
            </a:r>
            <a:r>
              <a:rPr lang="en-US" dirty="0" smtClean="0"/>
              <a:t> ‘1’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800600" y="2362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th</a:t>
            </a:r>
            <a:r>
              <a:rPr lang="en-US" dirty="0" smtClean="0"/>
              <a:t> ‘0’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 rot="5400000" flipH="1" flipV="1">
            <a:off x="3200400" y="2286000"/>
            <a:ext cx="152400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400800" y="22098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Threshold Voltage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334000" y="18288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Program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334002" y="1371600"/>
            <a:ext cx="688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Erase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971800" y="2362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Read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533400" y="3048000"/>
            <a:ext cx="65532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09600" y="3124200"/>
            <a:ext cx="16764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6096000" y="313586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…...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7162800" y="31358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Block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914400" y="3124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Page 0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2362200" y="3124200"/>
            <a:ext cx="16764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667000" y="3124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Page 1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4114800" y="3124200"/>
            <a:ext cx="16764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4419600" y="3124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Page 2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533400" y="3810000"/>
            <a:ext cx="65532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609600" y="3886200"/>
            <a:ext cx="16764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6096000" y="389786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…...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7162800" y="3897868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Original Data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609600" y="38862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010011111000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2362200" y="3886200"/>
            <a:ext cx="16764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4114800" y="3886200"/>
            <a:ext cx="16764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2362200" y="38978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011111111010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4114800" y="38862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010010011001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533400" y="4572000"/>
            <a:ext cx="65532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609600" y="4648200"/>
            <a:ext cx="16764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6096000" y="465986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…...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7162800" y="4659868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After Erase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609600" y="46482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111111111111</a:t>
            </a:r>
            <a:endParaRPr lang="en-US" dirty="0"/>
          </a:p>
        </p:txBody>
      </p:sp>
      <p:sp>
        <p:nvSpPr>
          <p:cNvPr id="63" name="Rectangle 62"/>
          <p:cNvSpPr/>
          <p:nvPr/>
        </p:nvSpPr>
        <p:spPr>
          <a:xfrm>
            <a:off x="2362200" y="4648200"/>
            <a:ext cx="16764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4114800" y="4648200"/>
            <a:ext cx="16764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2362200" y="46598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111111111111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4114800" y="46482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111111111111</a:t>
            </a:r>
            <a:endParaRPr lang="en-US" dirty="0"/>
          </a:p>
        </p:txBody>
      </p:sp>
      <p:sp>
        <p:nvSpPr>
          <p:cNvPr id="68" name="Rectangle 67"/>
          <p:cNvSpPr/>
          <p:nvPr/>
        </p:nvSpPr>
        <p:spPr>
          <a:xfrm>
            <a:off x="533400" y="5334000"/>
            <a:ext cx="65532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609600" y="5410200"/>
            <a:ext cx="16764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6096000" y="542186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…...</a:t>
            </a:r>
            <a:endParaRPr lang="en-US" dirty="0"/>
          </a:p>
        </p:txBody>
      </p:sp>
      <p:sp>
        <p:nvSpPr>
          <p:cNvPr id="72" name="Rectangle 71"/>
          <p:cNvSpPr/>
          <p:nvPr/>
        </p:nvSpPr>
        <p:spPr>
          <a:xfrm>
            <a:off x="2362200" y="5410200"/>
            <a:ext cx="16764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4114800" y="5410200"/>
            <a:ext cx="16764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2362200" y="54218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000000000000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7162800" y="54102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Program Page 1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609600" y="54218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111111111111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4114800" y="54102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111111111111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75F2B9-571E-4DF6-A521-429A1E664A52}" type="slidenum">
              <a:rPr lang="en-US" smtClean="0"/>
              <a:pPr/>
              <a:t>8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ransition advTm="8167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 animBg="1"/>
      <p:bldP spid="24" grpId="0" animBg="1"/>
      <p:bldP spid="29" grpId="0"/>
      <p:bldP spid="31" grpId="0"/>
      <p:bldP spid="32" grpId="0"/>
      <p:bldP spid="33" grpId="0" animBg="1"/>
      <p:bldP spid="34" grpId="0"/>
      <p:bldP spid="36" grpId="0" animBg="1"/>
      <p:bldP spid="37" grpId="0"/>
      <p:bldP spid="38" grpId="0" animBg="1"/>
      <p:bldP spid="39" grpId="0" animBg="1"/>
      <p:bldP spid="40" grpId="0"/>
      <p:bldP spid="41" grpId="0"/>
      <p:bldP spid="42" grpId="0"/>
      <p:bldP spid="43" grpId="0" animBg="1"/>
      <p:bldP spid="45" grpId="0" animBg="1"/>
      <p:bldP spid="56" grpId="0"/>
      <p:bldP spid="57" grpId="0"/>
      <p:bldP spid="58" grpId="0" animBg="1"/>
      <p:bldP spid="59" grpId="0" animBg="1"/>
      <p:bldP spid="60" grpId="0"/>
      <p:bldP spid="61" grpId="0"/>
      <p:bldP spid="62" grpId="0"/>
      <p:bldP spid="63" grpId="0" animBg="1"/>
      <p:bldP spid="64" grpId="0" animBg="1"/>
      <p:bldP spid="65" grpId="0"/>
      <p:bldP spid="66" grpId="0"/>
      <p:bldP spid="68" grpId="0" animBg="1"/>
      <p:bldP spid="69" grpId="0" animBg="1"/>
      <p:bldP spid="70" grpId="0"/>
      <p:bldP spid="72" grpId="0" animBg="1"/>
      <p:bldP spid="73" grpId="0" animBg="1"/>
      <p:bldP spid="74" grpId="0"/>
      <p:bldP spid="76" grpId="0"/>
      <p:bldP spid="77" grpId="0"/>
      <p:bldP spid="7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Motivation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Flash memory basics</a:t>
            </a:r>
          </a:p>
          <a:p>
            <a:r>
              <a:rPr lang="en-US" dirty="0"/>
              <a:t>Device </a:t>
            </a:r>
            <a:r>
              <a:rPr lang="en-US" dirty="0" smtClean="0"/>
              <a:t>fingerprinting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True Random number generation (RNG)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Summary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75F2B9-571E-4DF6-A521-429A1E664A5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989357"/>
      </p:ext>
    </p:extLst>
  </p:cSld>
  <p:clrMapOvr>
    <a:masterClrMapping/>
  </p:clrMapOvr>
  <p:transition advTm="6908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6.3|3.3|6.3|11.3|5.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1|3.8|1.1|1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.6|6.3|3.3|5.1|14.9|6.4|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.5|13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1|3.3|10.2|8.2|5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2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.9|4.5|5.7|14.8|10|1.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1|2.5|3.6|11.3|28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4.7|2.1|12.8|3.5|13.7|16.8|7.3|0.8|1.6|3.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4|14.4|7.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rnelltemplate">
  <a:themeElements>
    <a:clrScheme name="Custom-Orange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B31B1B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efault Design">
  <a:themeElements>
    <a:clrScheme name="1_Default Design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FFF99"/>
      </a:accent1>
      <a:accent2>
        <a:srgbClr val="E60000"/>
      </a:accent2>
      <a:accent3>
        <a:srgbClr val="FFFFFF"/>
      </a:accent3>
      <a:accent4>
        <a:srgbClr val="000000"/>
      </a:accent4>
      <a:accent5>
        <a:srgbClr val="FFFFCA"/>
      </a:accent5>
      <a:accent6>
        <a:srgbClr val="D00000"/>
      </a:accent6>
      <a:hlink>
        <a:srgbClr val="CC3300"/>
      </a:hlink>
      <a:folHlink>
        <a:srgbClr val="996600"/>
      </a:folHlink>
    </a:clrScheme>
    <a:fontScheme name="1_Default Design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700" b="0" i="0" u="none" strike="noStrike" cap="none" normalizeH="0" baseline="0">
            <a:ln>
              <a:noFill/>
            </a:ln>
            <a:solidFill>
              <a:srgbClr val="E60000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700" b="0" i="0" u="none" strike="noStrike" cap="none" normalizeH="0" baseline="0">
            <a:ln>
              <a:noFill/>
            </a:ln>
            <a:solidFill>
              <a:srgbClr val="E60000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FF99"/>
        </a:accent1>
        <a:accent2>
          <a:srgbClr val="E60000"/>
        </a:accent2>
        <a:accent3>
          <a:srgbClr val="FFFFFF"/>
        </a:accent3>
        <a:accent4>
          <a:srgbClr val="000000"/>
        </a:accent4>
        <a:accent5>
          <a:srgbClr val="FFFFCA"/>
        </a:accent5>
        <a:accent6>
          <a:srgbClr val="D00000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cornelltemplate</Template>
  <TotalTime>3249</TotalTime>
  <Words>2023</Words>
  <Application>Microsoft Office PowerPoint</Application>
  <PresentationFormat>On-screen Show (4:3)</PresentationFormat>
  <Paragraphs>563</Paragraphs>
  <Slides>34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34</vt:i4>
      </vt:variant>
    </vt:vector>
  </HeadingPairs>
  <TitlesOfParts>
    <vt:vector size="36" baseType="lpstr">
      <vt:lpstr>cornelltemplate</vt:lpstr>
      <vt:lpstr>1_Default Design</vt:lpstr>
      <vt:lpstr>Flash Memory for Ubiquitous Hardware Security Functions</vt:lpstr>
      <vt:lpstr>Outline</vt:lpstr>
      <vt:lpstr>Hardware Security Functions</vt:lpstr>
      <vt:lpstr>State of the Art - Device Fingerprinting</vt:lpstr>
      <vt:lpstr>State of the Art - Hardware RNG</vt:lpstr>
      <vt:lpstr>Flash-Based Security Functions</vt:lpstr>
      <vt:lpstr>Outline</vt:lpstr>
      <vt:lpstr>Flash Memory Operations</vt:lpstr>
      <vt:lpstr>Outline</vt:lpstr>
      <vt:lpstr>Flash PUF (Fingerprints)</vt:lpstr>
      <vt:lpstr>Partial Programming</vt:lpstr>
      <vt:lpstr>Fingerprinting Algorithm</vt:lpstr>
      <vt:lpstr>Experimental Setup</vt:lpstr>
      <vt:lpstr>Partial Program Number Fingerprints</vt:lpstr>
      <vt:lpstr>Larger Scale Experiments</vt:lpstr>
      <vt:lpstr>Uniqueness (Inter-Chip Variations)</vt:lpstr>
      <vt:lpstr>Robustness (Intra-chip variations)</vt:lpstr>
      <vt:lpstr>Performance</vt:lpstr>
      <vt:lpstr>Temperature Variation and Aging</vt:lpstr>
      <vt:lpstr>Fingerprint Security</vt:lpstr>
      <vt:lpstr>Outline</vt:lpstr>
      <vt:lpstr>Noises in Flash Memory</vt:lpstr>
      <vt:lpstr>Observed Noise Types</vt:lpstr>
      <vt:lpstr>RNG Algorithm</vt:lpstr>
      <vt:lpstr>Randomness</vt:lpstr>
      <vt:lpstr>Throughput: bits with Pure RTN</vt:lpstr>
      <vt:lpstr>Throughput: bits with RTN component</vt:lpstr>
      <vt:lpstr>Environmental Variations</vt:lpstr>
      <vt:lpstr>Outline</vt:lpstr>
      <vt:lpstr>Summary</vt:lpstr>
      <vt:lpstr>Applicability</vt:lpstr>
      <vt:lpstr>NIST Test Suites</vt:lpstr>
      <vt:lpstr>NIST Test Results</vt:lpstr>
      <vt:lpstr>More Uniqueness: Different Pages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Yinglei</dc:creator>
  <cp:lastModifiedBy>Yinglei</cp:lastModifiedBy>
  <cp:revision>367</cp:revision>
  <dcterms:created xsi:type="dcterms:W3CDTF">2012-05-16T13:57:15Z</dcterms:created>
  <dcterms:modified xsi:type="dcterms:W3CDTF">2012-05-21T15:56:11Z</dcterms:modified>
</cp:coreProperties>
</file>